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3" r:id="rId1"/>
  </p:sldMasterIdLst>
  <p:notesMasterIdLst>
    <p:notesMasterId r:id="rId21"/>
  </p:notesMasterIdLst>
  <p:handoutMasterIdLst>
    <p:handoutMasterId r:id="rId22"/>
  </p:handoutMasterIdLst>
  <p:sldIdLst>
    <p:sldId id="824" r:id="rId2"/>
    <p:sldId id="475" r:id="rId3"/>
    <p:sldId id="895" r:id="rId4"/>
    <p:sldId id="893" r:id="rId5"/>
    <p:sldId id="881" r:id="rId6"/>
    <p:sldId id="870" r:id="rId7"/>
    <p:sldId id="872" r:id="rId8"/>
    <p:sldId id="896" r:id="rId9"/>
    <p:sldId id="897" r:id="rId10"/>
    <p:sldId id="898" r:id="rId11"/>
    <p:sldId id="838" r:id="rId12"/>
    <p:sldId id="894" r:id="rId13"/>
    <p:sldId id="899" r:id="rId14"/>
    <p:sldId id="900" r:id="rId15"/>
    <p:sldId id="901" r:id="rId16"/>
    <p:sldId id="902" r:id="rId17"/>
    <p:sldId id="903" r:id="rId18"/>
    <p:sldId id="904" r:id="rId19"/>
    <p:sldId id="905" r:id="rId20"/>
  </p:sldIdLst>
  <p:sldSz cx="12192000" cy="6858000"/>
  <p:notesSz cx="6805613" cy="9944100"/>
  <p:embeddedFontLst>
    <p:embeddedFont>
      <p:font typeface="Niagara Solid" panose="04020502070702020202" pitchFamily="82" charset="0"/>
      <p:regular r:id="rId23"/>
    </p:embeddedFont>
    <p:embeddedFont>
      <p:font typeface="Forte" panose="03060902040502070203" pitchFamily="66" charset="0"/>
      <p:regular r:id="rId24"/>
    </p:embeddedFont>
    <p:embeddedFont>
      <p:font typeface="Arial Unicode MS" panose="020B0604020202020204" pitchFamily="34" charset="-128"/>
      <p:regular r:id="rId25"/>
    </p:embeddedFont>
    <p:embeddedFont>
      <p:font typeface="Lucida Handwriting" panose="03010101010101010101" pitchFamily="66" charset="0"/>
      <p:regular r:id="rId26"/>
    </p:embeddedFont>
    <p:embeddedFont>
      <p:font typeface="Calibri" panose="020F0502020204030204" pitchFamily="34" charset="0"/>
      <p:regular r:id="rId27"/>
      <p:bold r:id="rId28"/>
      <p:italic r:id="rId29"/>
      <p:boldItalic r:id="rId30"/>
    </p:embeddedFont>
    <p:embeddedFont>
      <p:font typeface="Jokerman" panose="04090605060D06020702" pitchFamily="82" charset="0"/>
      <p:regular r:id="rId31"/>
    </p:embeddedFont>
    <p:embeddedFont>
      <p:font typeface="Ravie" panose="04040805050809020602" pitchFamily="82" charset="0"/>
      <p:regular r:id="rId32"/>
    </p:embeddedFont>
    <p:embeddedFont>
      <p:font typeface="Stencil" panose="040409050D0802020404" pitchFamily="82" charset="0"/>
      <p:regular r:id="rId33"/>
    </p:embeddedFont>
    <p:embeddedFont>
      <p:font typeface="Algerian" panose="04020705040A02060702" pitchFamily="82" charset="0"/>
      <p:regular r:id="rId34"/>
    </p:embeddedFont>
  </p:embeddedFontLst>
  <p:custShowLst>
    <p:custShow name="L0" id="0">
      <p:sldLst>
        <p:sld r:id="rId3"/>
      </p:sldLst>
    </p:custShow>
    <p:custShow name="L1" id="1">
      <p:sldLst>
        <p:sld r:id="rId3"/>
      </p:sldLst>
    </p:custShow>
    <p:custShow name="L2" id="2">
      <p:sldLst>
        <p:sld r:id="rId3"/>
      </p:sldLst>
    </p:custShow>
  </p:custShowLst>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716E863-E23A-4144-8BE9-C37292274176}">
          <p14:sldIdLst>
            <p14:sldId id="824"/>
            <p14:sldId id="475"/>
            <p14:sldId id="895"/>
            <p14:sldId id="893"/>
            <p14:sldId id="881"/>
            <p14:sldId id="870"/>
            <p14:sldId id="872"/>
            <p14:sldId id="896"/>
            <p14:sldId id="897"/>
            <p14:sldId id="898"/>
          </p14:sldIdLst>
        </p14:section>
        <p14:section name="End" id="{A9CE29FB-769B-4EA1-BDCF-AA72E57F2554}">
          <p14:sldIdLst>
            <p14:sldId id="838"/>
            <p14:sldId id="894"/>
            <p14:sldId id="899"/>
            <p14:sldId id="900"/>
            <p14:sldId id="901"/>
            <p14:sldId id="902"/>
            <p14:sldId id="903"/>
            <p14:sldId id="904"/>
            <p14:sldId id="905"/>
          </p14:sldIdLst>
        </p14:section>
      </p14:sectionLst>
    </p:ext>
    <p:ext uri="{EFAFB233-063F-42B5-8137-9DF3F51BA10A}">
      <p15:sldGuideLst xmlns:p15="http://schemas.microsoft.com/office/powerpoint/2012/main">
        <p15:guide id="1" pos="3864" userDrawn="1">
          <p15:clr>
            <a:srgbClr val="A4A3A4"/>
          </p15:clr>
        </p15:guide>
        <p15:guide id="2" orient="horz" pos="1152" userDrawn="1">
          <p15:clr>
            <a:srgbClr val="A4A3A4"/>
          </p15:clr>
        </p15:guide>
        <p15:guide id="3" orient="horz" pos="4020" userDrawn="1">
          <p15:clr>
            <a:srgbClr val="A4A3A4"/>
          </p15:clr>
        </p15:guide>
        <p15:guide id="4" pos="336" userDrawn="1">
          <p15:clr>
            <a:srgbClr val="A4A3A4"/>
          </p15:clr>
        </p15:guide>
        <p15:guide id="5" pos="7355" userDrawn="1">
          <p15:clr>
            <a:srgbClr val="A4A3A4"/>
          </p15:clr>
        </p15:guide>
        <p15:guide id="7" orient="horz" pos="600" userDrawn="1">
          <p15:clr>
            <a:srgbClr val="A4A3A4"/>
          </p15:clr>
        </p15:guide>
        <p15:guide id="8" orient="horz" pos="1512" userDrawn="1">
          <p15:clr>
            <a:srgbClr val="A4A3A4"/>
          </p15:clr>
        </p15:guide>
        <p15:guide id="9" orient="horz" pos="2160" userDrawn="1">
          <p15:clr>
            <a:srgbClr val="A4A3A4"/>
          </p15:clr>
        </p15:guide>
        <p15:guide id="10" orient="horz" pos="3096" userDrawn="1">
          <p15:clr>
            <a:srgbClr val="A4A3A4"/>
          </p15:clr>
        </p15:guide>
        <p15:guide id="11" orient="horz" pos="1008" userDrawn="1">
          <p15:clr>
            <a:srgbClr val="A4A3A4"/>
          </p15:clr>
        </p15:guide>
        <p15:guide id="12" orient="horz" pos="1224" userDrawn="1">
          <p15:clr>
            <a:srgbClr val="A4A3A4"/>
          </p15:clr>
        </p15:guide>
        <p15:guide id="13" orient="horz" pos="3168" userDrawn="1">
          <p15:clr>
            <a:srgbClr val="A4A3A4"/>
          </p15:clr>
        </p15:guide>
        <p15:guide id="14" pos="984" userDrawn="1">
          <p15:clr>
            <a:srgbClr val="A4A3A4"/>
          </p15:clr>
        </p15:guide>
        <p15:guide id="15" pos="4176" userDrawn="1">
          <p15:clr>
            <a:srgbClr val="A4A3A4"/>
          </p15:clr>
        </p15:guide>
      </p15:sldGuideLst>
    </p:ext>
    <p:ext uri="{2D200454-40CA-4A62-9FC3-DE9A4176ACB9}">
      <p15:notesGuideLst xmlns:p15="http://schemas.microsoft.com/office/powerpoint/2012/main">
        <p15:guide id="1" orient="horz" pos="3106"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ney, Bruce" initials="RB" lastIdx="26" clrIdx="0">
    <p:extLst/>
  </p:cmAuthor>
  <p:cmAuthor id="2" name="Horak, Christian" initials="HC" lastIdx="11" clrIdx="1">
    <p:extLst/>
  </p:cmAuthor>
  <p:cmAuthor id="3" name="Eberle, Benno" initials="EB" lastIdx="6" clrIdx="2">
    <p:extLst/>
  </p:cmAuthor>
  <p:cmAuthor id="4" name="Krefsky, Neil" initials="KN" lastIdx="3" clrIdx="3">
    <p:extLst/>
  </p:cmAuthor>
  <p:cmAuthor id="5" name="Kaicker, Ajit" initials="KA" lastIdx="2" clrIdx="4">
    <p:extLst/>
  </p:cmAuthor>
  <p:cmAuthor id="6" name="Bau, Robin" initials="BR" lastIdx="1" clrIdx="5"/>
  <p:cmAuthor id="7" name="Gardiner, Jan" initials="GJ" lastIdx="154" clrIdx="6">
    <p:extLst>
      <p:ext uri="{19B8F6BF-5375-455C-9EA6-DF929625EA0E}">
        <p15:presenceInfo xmlns:p15="http://schemas.microsoft.com/office/powerpoint/2012/main" userId="S-1-5-21-74642-3284969411-2123768488-164362" providerId="AD"/>
      </p:ext>
    </p:extLst>
  </p:cmAuthor>
  <p:cmAuthor id="8" name="Pugnet, Jerome" initials="PJ" lastIdx="177" clrIdx="7">
    <p:extLst>
      <p:ext uri="{19B8F6BF-5375-455C-9EA6-DF929625EA0E}">
        <p15:presenceInfo xmlns:p15="http://schemas.microsoft.com/office/powerpoint/2012/main" userId="S-1-5-21-74642-3284969411-2123768488-110999" providerId="AD"/>
      </p:ext>
    </p:extLst>
  </p:cmAuthor>
  <p:cmAuthor id="9" name="Radkowski, Chris" initials="RC" lastIdx="20" clrIdx="8">
    <p:extLst>
      <p:ext uri="{19B8F6BF-5375-455C-9EA6-DF929625EA0E}">
        <p15:presenceInfo xmlns:p15="http://schemas.microsoft.com/office/powerpoint/2012/main" userId="S-1-5-21-74642-3284969411-2123768488-150334" providerId="AD"/>
      </p:ext>
    </p:extLst>
  </p:cmAuthor>
  <p:cmAuthor id="10" name="Riebel, Lorenz" initials="RL" lastIdx="27" clrIdx="9">
    <p:extLst>
      <p:ext uri="{19B8F6BF-5375-455C-9EA6-DF929625EA0E}">
        <p15:presenceInfo xmlns:p15="http://schemas.microsoft.com/office/powerpoint/2012/main" userId="S-1-5-21-74642-3284969411-2123768488-152739" providerId="AD"/>
      </p:ext>
    </p:extLst>
  </p:cmAuthor>
  <p:cmAuthor id="11" name="Salie, Evelyne" initials="SE" lastIdx="45" clrIdx="10">
    <p:extLst>
      <p:ext uri="{19B8F6BF-5375-455C-9EA6-DF929625EA0E}">
        <p15:presenceInfo xmlns:p15="http://schemas.microsoft.com/office/powerpoint/2012/main" userId="S-1-5-21-74642-3284969411-2123768488-110067" providerId="AD"/>
      </p:ext>
    </p:extLst>
  </p:cmAuthor>
  <p:cmAuthor id="12" name="Everett Jr, Dan" initials="EJD" lastIdx="12" clrIdx="11">
    <p:extLst>
      <p:ext uri="{19B8F6BF-5375-455C-9EA6-DF929625EA0E}">
        <p15:presenceInfo xmlns:p15="http://schemas.microsoft.com/office/powerpoint/2012/main" userId="S-1-5-21-74642-3284969411-2123768488-169979" providerId="AD"/>
      </p:ext>
    </p:extLst>
  </p:cmAuthor>
  <p:cmAuthor id="13" name="Heckner, Michael" initials="HM" lastIdx="28" clrIdx="12">
    <p:extLst>
      <p:ext uri="{19B8F6BF-5375-455C-9EA6-DF929625EA0E}">
        <p15:presenceInfo xmlns:p15="http://schemas.microsoft.com/office/powerpoint/2012/main" userId="S-1-5-21-74642-3284969411-2123768488-132852" providerId="AD"/>
      </p:ext>
    </p:extLst>
  </p:cmAuthor>
  <p:cmAuthor id="14" name="Neil Patrick" initials="NP" lastIdx="3" clrIdx="13">
    <p:extLst>
      <p:ext uri="{19B8F6BF-5375-455C-9EA6-DF929625EA0E}">
        <p15:presenceInfo xmlns:p15="http://schemas.microsoft.com/office/powerpoint/2012/main" userId="Neil Pat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B00"/>
    <a:srgbClr val="0070C0"/>
    <a:srgbClr val="008FD3"/>
    <a:srgbClr val="018FD3"/>
    <a:srgbClr val="970A82"/>
    <a:srgbClr val="4FB81C"/>
    <a:srgbClr val="E35501"/>
    <a:srgbClr val="FFFFFF"/>
    <a:srgbClr val="F0AB01"/>
    <a:srgbClr val="D09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86499" autoAdjust="0"/>
  </p:normalViewPr>
  <p:slideViewPr>
    <p:cSldViewPr snapToGrid="0" showGuides="1">
      <p:cViewPr varScale="1">
        <p:scale>
          <a:sx n="101" d="100"/>
          <a:sy n="101" d="100"/>
        </p:scale>
        <p:origin x="834" y="96"/>
      </p:cViewPr>
      <p:guideLst>
        <p:guide pos="3864"/>
        <p:guide orient="horz" pos="1152"/>
        <p:guide orient="horz" pos="4020"/>
        <p:guide pos="336"/>
        <p:guide pos="7355"/>
        <p:guide orient="horz" pos="600"/>
        <p:guide orient="horz" pos="1512"/>
        <p:guide orient="horz" pos="2160"/>
        <p:guide orient="horz" pos="3096"/>
        <p:guide orient="horz" pos="1008"/>
        <p:guide orient="horz" pos="1224"/>
        <p:guide orient="horz" pos="3168"/>
        <p:guide pos="984"/>
        <p:guide pos="4176"/>
      </p:guideLst>
    </p:cSldViewPr>
  </p:slideViewPr>
  <p:outlineViewPr>
    <p:cViewPr>
      <p:scale>
        <a:sx n="33" d="100"/>
        <a:sy n="33" d="100"/>
      </p:scale>
      <p:origin x="0" y="-9207"/>
    </p:cViewPr>
  </p:outlineViewPr>
  <p:notesTextViewPr>
    <p:cViewPr>
      <p:scale>
        <a:sx n="3" d="2"/>
        <a:sy n="3" d="2"/>
      </p:scale>
      <p:origin x="0" y="0"/>
    </p:cViewPr>
  </p:notesTextViewPr>
  <p:sorterViewPr>
    <p:cViewPr>
      <p:scale>
        <a:sx n="66" d="100"/>
        <a:sy n="66" d="100"/>
      </p:scale>
      <p:origin x="0" y="-3288"/>
    </p:cViewPr>
  </p:sorterViewPr>
  <p:notesViewPr>
    <p:cSldViewPr snapToGrid="0" showGuides="1">
      <p:cViewPr>
        <p:scale>
          <a:sx n="100" d="100"/>
          <a:sy n="100" d="100"/>
        </p:scale>
        <p:origin x="1762" y="-1003"/>
      </p:cViewPr>
      <p:guideLst>
        <p:guide orient="horz" pos="3106"/>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43506-29AF-4318-B9DF-FCCC4AC473E1}" type="doc">
      <dgm:prSet loTypeId="urn:microsoft.com/office/officeart/2005/8/layout/arrow2" loCatId="process" qsTypeId="urn:microsoft.com/office/officeart/2005/8/quickstyle/3d1" qsCatId="3D" csTypeId="urn:microsoft.com/office/officeart/2005/8/colors/accent0_2" csCatId="mainScheme" phldr="1"/>
      <dgm:spPr/>
    </dgm:pt>
    <dgm:pt modelId="{497FEF69-FA6A-44AB-BAE0-51EA4AE3BAED}">
      <dgm:prSet phldrT="[Text]" custT="1"/>
      <dgm:spPr/>
      <dgm:t>
        <a:bodyPr lIns="180000"/>
        <a:lstStyle/>
        <a:p>
          <a:r>
            <a:rPr lang="en-GB" sz="1900" noProof="0" dirty="0"/>
            <a:t>Personal data location blocking and deleting, controls</a:t>
          </a:r>
        </a:p>
      </dgm:t>
    </dgm:pt>
    <dgm:pt modelId="{8B1F1C06-2173-4F5E-89BB-33A312EB604B}" type="parTrans" cxnId="{A86E54C8-6D31-48DF-896A-ED68B5A30A12}">
      <dgm:prSet/>
      <dgm:spPr/>
      <dgm:t>
        <a:bodyPr/>
        <a:lstStyle/>
        <a:p>
          <a:endParaRPr lang="en-GB" noProof="0" dirty="0"/>
        </a:p>
      </dgm:t>
    </dgm:pt>
    <dgm:pt modelId="{5FE3C495-0B5B-49C8-978D-E45AD992E07C}" type="sibTrans" cxnId="{A86E54C8-6D31-48DF-896A-ED68B5A30A12}">
      <dgm:prSet/>
      <dgm:spPr/>
      <dgm:t>
        <a:bodyPr/>
        <a:lstStyle/>
        <a:p>
          <a:endParaRPr lang="en-GB" noProof="0" dirty="0"/>
        </a:p>
      </dgm:t>
    </dgm:pt>
    <dgm:pt modelId="{9B1D53EA-4397-4F38-9A51-6AD2D0402349}">
      <dgm:prSet phldrT="[Text]" custT="1"/>
      <dgm:spPr/>
      <dgm:t>
        <a:bodyPr lIns="180000"/>
        <a:lstStyle/>
        <a:p>
          <a:r>
            <a:rPr lang="en-GB" sz="1900" noProof="0" dirty="0"/>
            <a:t>Processes, related purpose, process owners, policy &amp; controls</a:t>
          </a:r>
          <a:endParaRPr lang="en-US" sz="1900" noProof="0" dirty="0"/>
        </a:p>
      </dgm:t>
    </dgm:pt>
    <dgm:pt modelId="{BB252880-3539-4E9B-B4D2-41AB01040B91}" type="parTrans" cxnId="{A8B9B5F1-7E76-46EE-BE8E-3065F719BF8B}">
      <dgm:prSet/>
      <dgm:spPr/>
      <dgm:t>
        <a:bodyPr/>
        <a:lstStyle/>
        <a:p>
          <a:endParaRPr lang="en-GB" noProof="0" dirty="0"/>
        </a:p>
      </dgm:t>
    </dgm:pt>
    <dgm:pt modelId="{F41D620F-1D53-4E0F-82B4-41874AC60657}" type="sibTrans" cxnId="{A8B9B5F1-7E76-46EE-BE8E-3065F719BF8B}">
      <dgm:prSet/>
      <dgm:spPr/>
      <dgm:t>
        <a:bodyPr/>
        <a:lstStyle/>
        <a:p>
          <a:endParaRPr lang="en-GB" noProof="0" dirty="0"/>
        </a:p>
      </dgm:t>
    </dgm:pt>
    <dgm:pt modelId="{BAD13397-CE9F-4895-B6DA-E5D72F95C415}">
      <dgm:prSet phldrT="[Text]" custT="1"/>
      <dgm:spPr/>
      <dgm:t>
        <a:bodyPr lIns="180000"/>
        <a:lstStyle/>
        <a:p>
          <a:r>
            <a:rPr lang="en-GB" sz="1900" noProof="0" dirty="0"/>
            <a:t>Authorisations, access logging, breach disclosures, controls</a:t>
          </a:r>
          <a:endParaRPr lang="en-US" sz="1900" noProof="0" dirty="0"/>
        </a:p>
      </dgm:t>
    </dgm:pt>
    <dgm:pt modelId="{5E189177-2831-4A23-AE03-4A594AE2A3C6}" type="parTrans" cxnId="{CE6697DB-2400-496A-B9CD-45369E47BF16}">
      <dgm:prSet/>
      <dgm:spPr/>
      <dgm:t>
        <a:bodyPr/>
        <a:lstStyle/>
        <a:p>
          <a:endParaRPr lang="en-GB" noProof="0" dirty="0"/>
        </a:p>
      </dgm:t>
    </dgm:pt>
    <dgm:pt modelId="{AF1CB9C4-182B-4B6F-A7ED-D1B62CB29BF6}" type="sibTrans" cxnId="{CE6697DB-2400-496A-B9CD-45369E47BF16}">
      <dgm:prSet/>
      <dgm:spPr/>
      <dgm:t>
        <a:bodyPr/>
        <a:lstStyle/>
        <a:p>
          <a:endParaRPr lang="en-GB" noProof="0" dirty="0"/>
        </a:p>
      </dgm:t>
    </dgm:pt>
    <dgm:pt modelId="{7E077A81-B86B-4A4F-A2D5-DF38C715A859}">
      <dgm:prSet phldrT="[Text]" custT="1"/>
      <dgm:spPr/>
      <dgm:t>
        <a:bodyPr lIns="360000"/>
        <a:lstStyle/>
        <a:p>
          <a:r>
            <a:rPr lang="en-GB" sz="1900" noProof="0" dirty="0"/>
            <a:t>Transfers, </a:t>
          </a:r>
          <a:r>
            <a:rPr lang="en-GB" sz="1900" noProof="0"/>
            <a:t>portability, DSARS, </a:t>
          </a:r>
          <a:r>
            <a:rPr lang="en-GB" sz="1900" noProof="0" dirty="0"/>
            <a:t>controls</a:t>
          </a:r>
        </a:p>
      </dgm:t>
    </dgm:pt>
    <dgm:pt modelId="{70AE3BE9-8D7E-4F45-9C85-39B9C69C1066}" type="parTrans" cxnId="{39FF0339-EBBD-48D9-B6F3-13DCC4F32470}">
      <dgm:prSet/>
      <dgm:spPr/>
      <dgm:t>
        <a:bodyPr/>
        <a:lstStyle/>
        <a:p>
          <a:endParaRPr lang="en-GB" noProof="0" dirty="0"/>
        </a:p>
      </dgm:t>
    </dgm:pt>
    <dgm:pt modelId="{57709688-7D10-47AD-839B-42849982A4B6}" type="sibTrans" cxnId="{39FF0339-EBBD-48D9-B6F3-13DCC4F32470}">
      <dgm:prSet/>
      <dgm:spPr/>
      <dgm:t>
        <a:bodyPr/>
        <a:lstStyle/>
        <a:p>
          <a:endParaRPr lang="en-GB" noProof="0" dirty="0"/>
        </a:p>
      </dgm:t>
    </dgm:pt>
    <dgm:pt modelId="{19EE484B-17E0-451C-B0D8-115D87323C50}">
      <dgm:prSet phldrT="[Text]" custT="1"/>
      <dgm:spPr/>
      <dgm:t>
        <a:bodyPr lIns="468000"/>
        <a:lstStyle/>
        <a:p>
          <a:r>
            <a:rPr lang="en-GB" sz="1900" noProof="0" dirty="0"/>
            <a:t>Audit trail, exposure, governance, controls</a:t>
          </a:r>
        </a:p>
      </dgm:t>
    </dgm:pt>
    <dgm:pt modelId="{A08BF7B1-53F5-426A-AB02-08B341241EDA}" type="parTrans" cxnId="{EC6672C2-6E84-48F8-B4C4-E2328138237D}">
      <dgm:prSet/>
      <dgm:spPr/>
      <dgm:t>
        <a:bodyPr/>
        <a:lstStyle/>
        <a:p>
          <a:endParaRPr lang="en-GB" noProof="0" dirty="0"/>
        </a:p>
      </dgm:t>
    </dgm:pt>
    <dgm:pt modelId="{9EE71B50-E5D3-418B-A107-F4B60FC5463A}" type="sibTrans" cxnId="{EC6672C2-6E84-48F8-B4C4-E2328138237D}">
      <dgm:prSet/>
      <dgm:spPr/>
      <dgm:t>
        <a:bodyPr/>
        <a:lstStyle/>
        <a:p>
          <a:endParaRPr lang="en-GB" noProof="0" dirty="0"/>
        </a:p>
      </dgm:t>
    </dgm:pt>
    <dgm:pt modelId="{49AC8A99-AEFD-4B4D-A50D-CF66BD1AB2A2}" type="pres">
      <dgm:prSet presAssocID="{76543506-29AF-4318-B9DF-FCCC4AC473E1}" presName="arrowDiagram" presStyleCnt="0">
        <dgm:presLayoutVars>
          <dgm:chMax val="5"/>
          <dgm:dir/>
          <dgm:resizeHandles val="exact"/>
        </dgm:presLayoutVars>
      </dgm:prSet>
      <dgm:spPr/>
    </dgm:pt>
    <dgm:pt modelId="{173517B7-431E-4D12-8A28-A93E7D1F085F}" type="pres">
      <dgm:prSet presAssocID="{76543506-29AF-4318-B9DF-FCCC4AC473E1}" presName="arrow" presStyleLbl="bgShp" presStyleIdx="0" presStyleCnt="1" custScaleX="107718"/>
      <dgm:spPr/>
    </dgm:pt>
    <dgm:pt modelId="{36101A5D-5262-4C17-8E61-A6030887EF63}" type="pres">
      <dgm:prSet presAssocID="{76543506-29AF-4318-B9DF-FCCC4AC473E1}" presName="arrowDiagram5" presStyleCnt="0"/>
      <dgm:spPr/>
    </dgm:pt>
    <dgm:pt modelId="{4C00E7DC-BF53-4957-9535-9BFFD14F366F}" type="pres">
      <dgm:prSet presAssocID="{497FEF69-FA6A-44AB-BAE0-51EA4AE3BAED}" presName="bullet5a" presStyleLbl="node1" presStyleIdx="0" presStyleCnt="5" custScaleX="90268" custScaleY="90268" custLinFactX="-57412" custLinFactNeighborX="-100000" custLinFactNeighborY="41064"/>
      <dgm:spPr/>
    </dgm:pt>
    <dgm:pt modelId="{E1EF1DE6-9A8E-4DC1-B045-48F2C47CF675}" type="pres">
      <dgm:prSet presAssocID="{497FEF69-FA6A-44AB-BAE0-51EA4AE3BAED}" presName="textBox5a" presStyleLbl="revTx" presStyleIdx="0" presStyleCnt="5" custScaleX="244547" custScaleY="57694" custLinFactNeighborX="21924" custLinFactNeighborY="-1058">
        <dgm:presLayoutVars>
          <dgm:bulletEnabled val="1"/>
        </dgm:presLayoutVars>
      </dgm:prSet>
      <dgm:spPr/>
      <dgm:t>
        <a:bodyPr/>
        <a:lstStyle/>
        <a:p>
          <a:endParaRPr lang="en-US"/>
        </a:p>
      </dgm:t>
    </dgm:pt>
    <dgm:pt modelId="{5C6DEDF8-9C29-4571-95AA-62BC77162933}" type="pres">
      <dgm:prSet presAssocID="{9B1D53EA-4397-4F38-9A51-6AD2D0402349}" presName="bullet5b" presStyleLbl="node1" presStyleIdx="1" presStyleCnt="5" custScaleX="74972" custScaleY="74972" custLinFactNeighborX="-21865"/>
      <dgm:spPr/>
    </dgm:pt>
    <dgm:pt modelId="{6A994219-73CF-4853-B390-EBF1C2BF0838}" type="pres">
      <dgm:prSet presAssocID="{9B1D53EA-4397-4F38-9A51-6AD2D0402349}" presName="textBox5b" presStyleLbl="revTx" presStyleIdx="1" presStyleCnt="5" custScaleX="146528" custScaleY="54329" custLinFactNeighborX="9561" custLinFactNeighborY="-18030">
        <dgm:presLayoutVars>
          <dgm:bulletEnabled val="1"/>
        </dgm:presLayoutVars>
      </dgm:prSet>
      <dgm:spPr/>
      <dgm:t>
        <a:bodyPr/>
        <a:lstStyle/>
        <a:p>
          <a:endParaRPr lang="en-US"/>
        </a:p>
      </dgm:t>
    </dgm:pt>
    <dgm:pt modelId="{B777B6F8-1152-4CC6-B7A1-B2DD2809D1AB}" type="pres">
      <dgm:prSet presAssocID="{BAD13397-CE9F-4895-B6DA-E5D72F95C415}" presName="bullet5c" presStyleLbl="node1" presStyleIdx="2" presStyleCnt="5" custScaleX="69205" custScaleY="69205"/>
      <dgm:spPr/>
    </dgm:pt>
    <dgm:pt modelId="{A571E7AE-3582-428B-9AC0-8BED63BDFD74}" type="pres">
      <dgm:prSet presAssocID="{BAD13397-CE9F-4895-B6DA-E5D72F95C415}" presName="textBox5c" presStyleLbl="revTx" presStyleIdx="2" presStyleCnt="5" custScaleX="143486" custScaleY="40852" custLinFactNeighborX="21470" custLinFactNeighborY="-30427">
        <dgm:presLayoutVars>
          <dgm:bulletEnabled val="1"/>
        </dgm:presLayoutVars>
      </dgm:prSet>
      <dgm:spPr/>
      <dgm:t>
        <a:bodyPr/>
        <a:lstStyle/>
        <a:p>
          <a:endParaRPr lang="en-US"/>
        </a:p>
      </dgm:t>
    </dgm:pt>
    <dgm:pt modelId="{59255EB4-1CBB-4C98-A399-2F09CE395E1C}" type="pres">
      <dgm:prSet presAssocID="{7E077A81-B86B-4A4F-A2D5-DF38C715A859}" presName="bullet5d" presStyleLbl="node1" presStyleIdx="3" presStyleCnt="5" custScaleX="66973" custScaleY="66973" custLinFactNeighborX="22851"/>
      <dgm:spPr/>
    </dgm:pt>
    <dgm:pt modelId="{769B2DA1-6DDF-465D-9C70-12EB3D20C33B}" type="pres">
      <dgm:prSet presAssocID="{7E077A81-B86B-4A4F-A2D5-DF38C715A859}" presName="textBox5d" presStyleLbl="revTx" presStyleIdx="3" presStyleCnt="5" custScaleX="115715" custLinFactNeighborX="9036" custLinFactNeighborY="-2256">
        <dgm:presLayoutVars>
          <dgm:bulletEnabled val="1"/>
        </dgm:presLayoutVars>
      </dgm:prSet>
      <dgm:spPr/>
      <dgm:t>
        <a:bodyPr/>
        <a:lstStyle/>
        <a:p>
          <a:endParaRPr lang="en-US"/>
        </a:p>
      </dgm:t>
    </dgm:pt>
    <dgm:pt modelId="{270604C8-D227-41B7-A9E6-76D048C94038}" type="pres">
      <dgm:prSet presAssocID="{19EE484B-17E0-451C-B0D8-115D87323C50}" presName="bullet5e" presStyleLbl="node1" presStyleIdx="4" presStyleCnt="5" custScaleX="73585" custScaleY="73585"/>
      <dgm:spPr/>
    </dgm:pt>
    <dgm:pt modelId="{36B23B7C-31C2-4B44-9FF9-6AAF4B55900B}" type="pres">
      <dgm:prSet presAssocID="{19EE484B-17E0-451C-B0D8-115D87323C50}" presName="textBox5e" presStyleLbl="revTx" presStyleIdx="4" presStyleCnt="5" custScaleX="110001" custLinFactNeighborX="4559" custLinFactNeighborY="-8208">
        <dgm:presLayoutVars>
          <dgm:bulletEnabled val="1"/>
        </dgm:presLayoutVars>
      </dgm:prSet>
      <dgm:spPr/>
      <dgm:t>
        <a:bodyPr/>
        <a:lstStyle/>
        <a:p>
          <a:endParaRPr lang="en-US"/>
        </a:p>
      </dgm:t>
    </dgm:pt>
  </dgm:ptLst>
  <dgm:cxnLst>
    <dgm:cxn modelId="{A86E54C8-6D31-48DF-896A-ED68B5A30A12}" srcId="{76543506-29AF-4318-B9DF-FCCC4AC473E1}" destId="{497FEF69-FA6A-44AB-BAE0-51EA4AE3BAED}" srcOrd="0" destOrd="0" parTransId="{8B1F1C06-2173-4F5E-89BB-33A312EB604B}" sibTransId="{5FE3C495-0B5B-49C8-978D-E45AD992E07C}"/>
    <dgm:cxn modelId="{A26E91A1-3937-4CB2-965C-2BB0295C4E4D}" type="presOf" srcId="{76543506-29AF-4318-B9DF-FCCC4AC473E1}" destId="{49AC8A99-AEFD-4B4D-A50D-CF66BD1AB2A2}" srcOrd="0" destOrd="0" presId="urn:microsoft.com/office/officeart/2005/8/layout/arrow2"/>
    <dgm:cxn modelId="{5A7AF354-E39C-4708-AEE4-F88AE58EC431}" type="presOf" srcId="{BAD13397-CE9F-4895-B6DA-E5D72F95C415}" destId="{A571E7AE-3582-428B-9AC0-8BED63BDFD74}" srcOrd="0" destOrd="0" presId="urn:microsoft.com/office/officeart/2005/8/layout/arrow2"/>
    <dgm:cxn modelId="{6341A4F4-8572-476D-91F9-154139C0BAE8}" type="presOf" srcId="{7E077A81-B86B-4A4F-A2D5-DF38C715A859}" destId="{769B2DA1-6DDF-465D-9C70-12EB3D20C33B}" srcOrd="0" destOrd="0" presId="urn:microsoft.com/office/officeart/2005/8/layout/arrow2"/>
    <dgm:cxn modelId="{A8B9B5F1-7E76-46EE-BE8E-3065F719BF8B}" srcId="{76543506-29AF-4318-B9DF-FCCC4AC473E1}" destId="{9B1D53EA-4397-4F38-9A51-6AD2D0402349}" srcOrd="1" destOrd="0" parTransId="{BB252880-3539-4E9B-B4D2-41AB01040B91}" sibTransId="{F41D620F-1D53-4E0F-82B4-41874AC60657}"/>
    <dgm:cxn modelId="{796039CD-60DF-4EF0-94F3-2EA9A1ADE494}" type="presOf" srcId="{497FEF69-FA6A-44AB-BAE0-51EA4AE3BAED}" destId="{E1EF1DE6-9A8E-4DC1-B045-48F2C47CF675}" srcOrd="0" destOrd="0" presId="urn:microsoft.com/office/officeart/2005/8/layout/arrow2"/>
    <dgm:cxn modelId="{CE6697DB-2400-496A-B9CD-45369E47BF16}" srcId="{76543506-29AF-4318-B9DF-FCCC4AC473E1}" destId="{BAD13397-CE9F-4895-B6DA-E5D72F95C415}" srcOrd="2" destOrd="0" parTransId="{5E189177-2831-4A23-AE03-4A594AE2A3C6}" sibTransId="{AF1CB9C4-182B-4B6F-A7ED-D1B62CB29BF6}"/>
    <dgm:cxn modelId="{39FF0339-EBBD-48D9-B6F3-13DCC4F32470}" srcId="{76543506-29AF-4318-B9DF-FCCC4AC473E1}" destId="{7E077A81-B86B-4A4F-A2D5-DF38C715A859}" srcOrd="3" destOrd="0" parTransId="{70AE3BE9-8D7E-4F45-9C85-39B9C69C1066}" sibTransId="{57709688-7D10-47AD-839B-42849982A4B6}"/>
    <dgm:cxn modelId="{E97DEE7B-998D-4835-8D6C-A590025B086E}" type="presOf" srcId="{19EE484B-17E0-451C-B0D8-115D87323C50}" destId="{36B23B7C-31C2-4B44-9FF9-6AAF4B55900B}" srcOrd="0" destOrd="0" presId="urn:microsoft.com/office/officeart/2005/8/layout/arrow2"/>
    <dgm:cxn modelId="{59CE7BCA-410D-4477-BBF1-E229A0D801EB}" type="presOf" srcId="{9B1D53EA-4397-4F38-9A51-6AD2D0402349}" destId="{6A994219-73CF-4853-B390-EBF1C2BF0838}" srcOrd="0" destOrd="0" presId="urn:microsoft.com/office/officeart/2005/8/layout/arrow2"/>
    <dgm:cxn modelId="{EC6672C2-6E84-48F8-B4C4-E2328138237D}" srcId="{76543506-29AF-4318-B9DF-FCCC4AC473E1}" destId="{19EE484B-17E0-451C-B0D8-115D87323C50}" srcOrd="4" destOrd="0" parTransId="{A08BF7B1-53F5-426A-AB02-08B341241EDA}" sibTransId="{9EE71B50-E5D3-418B-A107-F4B60FC5463A}"/>
    <dgm:cxn modelId="{3AD68431-3D70-4BFF-9C28-0807192B4413}" type="presParOf" srcId="{49AC8A99-AEFD-4B4D-A50D-CF66BD1AB2A2}" destId="{173517B7-431E-4D12-8A28-A93E7D1F085F}" srcOrd="0" destOrd="0" presId="urn:microsoft.com/office/officeart/2005/8/layout/arrow2"/>
    <dgm:cxn modelId="{02B0C7AF-FF4C-4334-ACDB-6E2722741B37}" type="presParOf" srcId="{49AC8A99-AEFD-4B4D-A50D-CF66BD1AB2A2}" destId="{36101A5D-5262-4C17-8E61-A6030887EF63}" srcOrd="1" destOrd="0" presId="urn:microsoft.com/office/officeart/2005/8/layout/arrow2"/>
    <dgm:cxn modelId="{C553B744-9C63-49C5-8B1E-58C3A67EA170}" type="presParOf" srcId="{36101A5D-5262-4C17-8E61-A6030887EF63}" destId="{4C00E7DC-BF53-4957-9535-9BFFD14F366F}" srcOrd="0" destOrd="0" presId="urn:microsoft.com/office/officeart/2005/8/layout/arrow2"/>
    <dgm:cxn modelId="{5F36ACE6-5E08-405F-BCE8-3BF5A298442B}" type="presParOf" srcId="{36101A5D-5262-4C17-8E61-A6030887EF63}" destId="{E1EF1DE6-9A8E-4DC1-B045-48F2C47CF675}" srcOrd="1" destOrd="0" presId="urn:microsoft.com/office/officeart/2005/8/layout/arrow2"/>
    <dgm:cxn modelId="{56823F62-D565-41B8-BDFE-52C231BC1BEC}" type="presParOf" srcId="{36101A5D-5262-4C17-8E61-A6030887EF63}" destId="{5C6DEDF8-9C29-4571-95AA-62BC77162933}" srcOrd="2" destOrd="0" presId="urn:microsoft.com/office/officeart/2005/8/layout/arrow2"/>
    <dgm:cxn modelId="{ED8BCF80-B1F7-4390-87F5-1AB302BAAD60}" type="presParOf" srcId="{36101A5D-5262-4C17-8E61-A6030887EF63}" destId="{6A994219-73CF-4853-B390-EBF1C2BF0838}" srcOrd="3" destOrd="0" presId="urn:microsoft.com/office/officeart/2005/8/layout/arrow2"/>
    <dgm:cxn modelId="{FFF6028B-531F-4747-81C3-2E7F167AD3CB}" type="presParOf" srcId="{36101A5D-5262-4C17-8E61-A6030887EF63}" destId="{B777B6F8-1152-4CC6-B7A1-B2DD2809D1AB}" srcOrd="4" destOrd="0" presId="urn:microsoft.com/office/officeart/2005/8/layout/arrow2"/>
    <dgm:cxn modelId="{1279B554-9F86-41D8-9845-8DA0BE7DE3A5}" type="presParOf" srcId="{36101A5D-5262-4C17-8E61-A6030887EF63}" destId="{A571E7AE-3582-428B-9AC0-8BED63BDFD74}" srcOrd="5" destOrd="0" presId="urn:microsoft.com/office/officeart/2005/8/layout/arrow2"/>
    <dgm:cxn modelId="{8D0D5E10-FACC-43C7-8035-1EFCEAA6FDBE}" type="presParOf" srcId="{36101A5D-5262-4C17-8E61-A6030887EF63}" destId="{59255EB4-1CBB-4C98-A399-2F09CE395E1C}" srcOrd="6" destOrd="0" presId="urn:microsoft.com/office/officeart/2005/8/layout/arrow2"/>
    <dgm:cxn modelId="{22E7E58A-36DF-4743-8815-58BB14FD465E}" type="presParOf" srcId="{36101A5D-5262-4C17-8E61-A6030887EF63}" destId="{769B2DA1-6DDF-465D-9C70-12EB3D20C33B}" srcOrd="7" destOrd="0" presId="urn:microsoft.com/office/officeart/2005/8/layout/arrow2"/>
    <dgm:cxn modelId="{B71D8808-2112-49BE-B19D-F2CA91F3DDF4}" type="presParOf" srcId="{36101A5D-5262-4C17-8E61-A6030887EF63}" destId="{270604C8-D227-41B7-A9E6-76D048C94038}" srcOrd="8" destOrd="0" presId="urn:microsoft.com/office/officeart/2005/8/layout/arrow2"/>
    <dgm:cxn modelId="{07493A94-088F-49D2-BC13-E8B112964228}" type="presParOf" srcId="{36101A5D-5262-4C17-8E61-A6030887EF63}" destId="{36B23B7C-31C2-4B44-9FF9-6AAF4B55900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C8C32-4FC1-4085-887D-58EA1A5F89B8}" type="doc">
      <dgm:prSet loTypeId="urn:microsoft.com/office/officeart/2005/8/layout/pyramid1" loCatId="pyramid" qsTypeId="urn:microsoft.com/office/officeart/2005/8/quickstyle/simple1" qsCatId="simple" csTypeId="urn:microsoft.com/office/officeart/2005/8/colors/accent4_5" csCatId="accent4" phldr="1"/>
      <dgm:spPr/>
    </dgm:pt>
    <dgm:pt modelId="{2DF6BE96-D28F-4ED2-9BB6-7334ED51E00A}">
      <dgm:prSet phldrT="[Text]" custT="1"/>
      <dgm:spPr/>
      <dgm:t>
        <a:bodyPr/>
        <a:lstStyle/>
        <a:p>
          <a:r>
            <a:rPr lang="en-US" sz="2800" dirty="0"/>
            <a:t>Trans-formation</a:t>
          </a:r>
        </a:p>
      </dgm:t>
    </dgm:pt>
    <dgm:pt modelId="{31248B83-1B30-4016-8382-B787CD0CB9E5}" type="parTrans" cxnId="{5F494FA1-F578-472E-96B4-10FC5DE10554}">
      <dgm:prSet/>
      <dgm:spPr/>
      <dgm:t>
        <a:bodyPr/>
        <a:lstStyle/>
        <a:p>
          <a:endParaRPr lang="en-US" sz="2800"/>
        </a:p>
      </dgm:t>
    </dgm:pt>
    <dgm:pt modelId="{0D002263-1755-414F-A6B4-63907D3B256E}" type="sibTrans" cxnId="{5F494FA1-F578-472E-96B4-10FC5DE10554}">
      <dgm:prSet/>
      <dgm:spPr/>
      <dgm:t>
        <a:bodyPr/>
        <a:lstStyle/>
        <a:p>
          <a:endParaRPr lang="en-US" sz="2800"/>
        </a:p>
      </dgm:t>
    </dgm:pt>
    <dgm:pt modelId="{8F0C66EF-9D6E-4EC2-A2FB-3DFABEB9D45D}">
      <dgm:prSet phldrT="[Text]" custT="1"/>
      <dgm:spPr/>
      <dgm:t>
        <a:bodyPr/>
        <a:lstStyle/>
        <a:p>
          <a:r>
            <a:rPr lang="en-US" sz="2800" dirty="0"/>
            <a:t>Broader Data Privacy</a:t>
          </a:r>
        </a:p>
      </dgm:t>
    </dgm:pt>
    <dgm:pt modelId="{C5A1A85E-11C2-47E2-B447-71B5171F61BC}" type="parTrans" cxnId="{4CB25804-06C9-40BF-8D61-30B48C5DA3F4}">
      <dgm:prSet/>
      <dgm:spPr/>
      <dgm:t>
        <a:bodyPr/>
        <a:lstStyle/>
        <a:p>
          <a:endParaRPr lang="en-US" sz="2800"/>
        </a:p>
      </dgm:t>
    </dgm:pt>
    <dgm:pt modelId="{F6109AE0-D01D-4DCC-849A-A502043A6DFC}" type="sibTrans" cxnId="{4CB25804-06C9-40BF-8D61-30B48C5DA3F4}">
      <dgm:prSet/>
      <dgm:spPr/>
      <dgm:t>
        <a:bodyPr/>
        <a:lstStyle/>
        <a:p>
          <a:endParaRPr lang="en-US" sz="2800"/>
        </a:p>
      </dgm:t>
    </dgm:pt>
    <dgm:pt modelId="{7829CCBF-AC2C-4AA7-8AFF-5957373D14A1}">
      <dgm:prSet phldrT="[Text]" custT="1"/>
      <dgm:spPr/>
      <dgm:t>
        <a:bodyPr/>
        <a:lstStyle/>
        <a:p>
          <a:r>
            <a:rPr lang="en-US" sz="2800" dirty="0"/>
            <a:t>GDPR Compliance</a:t>
          </a:r>
        </a:p>
      </dgm:t>
    </dgm:pt>
    <dgm:pt modelId="{05840EE0-6A94-4BB8-A7CF-D6FF49024FD4}" type="parTrans" cxnId="{A274BDC8-1A3B-49FC-BEAF-59AB09F85E52}">
      <dgm:prSet/>
      <dgm:spPr/>
      <dgm:t>
        <a:bodyPr/>
        <a:lstStyle/>
        <a:p>
          <a:endParaRPr lang="en-US" sz="2800"/>
        </a:p>
      </dgm:t>
    </dgm:pt>
    <dgm:pt modelId="{ACB070BD-E28D-45E2-BE5F-38FB478366FE}" type="sibTrans" cxnId="{A274BDC8-1A3B-49FC-BEAF-59AB09F85E52}">
      <dgm:prSet/>
      <dgm:spPr/>
      <dgm:t>
        <a:bodyPr/>
        <a:lstStyle/>
        <a:p>
          <a:endParaRPr lang="en-US" sz="2800"/>
        </a:p>
      </dgm:t>
    </dgm:pt>
    <dgm:pt modelId="{24203ECC-C7E3-491E-A874-B90B8E101E2F}" type="pres">
      <dgm:prSet presAssocID="{D96C8C32-4FC1-4085-887D-58EA1A5F89B8}" presName="Name0" presStyleCnt="0">
        <dgm:presLayoutVars>
          <dgm:dir/>
          <dgm:animLvl val="lvl"/>
          <dgm:resizeHandles val="exact"/>
        </dgm:presLayoutVars>
      </dgm:prSet>
      <dgm:spPr/>
    </dgm:pt>
    <dgm:pt modelId="{E57FF514-D10A-4095-99BD-7DCC9C8B32A9}" type="pres">
      <dgm:prSet presAssocID="{2DF6BE96-D28F-4ED2-9BB6-7334ED51E00A}" presName="Name8" presStyleCnt="0"/>
      <dgm:spPr/>
    </dgm:pt>
    <dgm:pt modelId="{24749178-335F-4217-9D34-806EE0FEA6C2}" type="pres">
      <dgm:prSet presAssocID="{2DF6BE96-D28F-4ED2-9BB6-7334ED51E00A}" presName="level" presStyleLbl="node1" presStyleIdx="0" presStyleCnt="3">
        <dgm:presLayoutVars>
          <dgm:chMax val="1"/>
          <dgm:bulletEnabled val="1"/>
        </dgm:presLayoutVars>
      </dgm:prSet>
      <dgm:spPr/>
      <dgm:t>
        <a:bodyPr/>
        <a:lstStyle/>
        <a:p>
          <a:endParaRPr lang="en-US"/>
        </a:p>
      </dgm:t>
    </dgm:pt>
    <dgm:pt modelId="{98D6D23A-6E0F-4DB5-B495-85615A29F0FD}" type="pres">
      <dgm:prSet presAssocID="{2DF6BE96-D28F-4ED2-9BB6-7334ED51E00A}" presName="levelTx" presStyleLbl="revTx" presStyleIdx="0" presStyleCnt="0">
        <dgm:presLayoutVars>
          <dgm:chMax val="1"/>
          <dgm:bulletEnabled val="1"/>
        </dgm:presLayoutVars>
      </dgm:prSet>
      <dgm:spPr/>
      <dgm:t>
        <a:bodyPr/>
        <a:lstStyle/>
        <a:p>
          <a:endParaRPr lang="en-US"/>
        </a:p>
      </dgm:t>
    </dgm:pt>
    <dgm:pt modelId="{92A58BE6-F64D-4A66-B345-1545874C9129}" type="pres">
      <dgm:prSet presAssocID="{8F0C66EF-9D6E-4EC2-A2FB-3DFABEB9D45D}" presName="Name8" presStyleCnt="0"/>
      <dgm:spPr/>
    </dgm:pt>
    <dgm:pt modelId="{41F912F6-1291-490F-A8B1-935A9F98FA12}" type="pres">
      <dgm:prSet presAssocID="{8F0C66EF-9D6E-4EC2-A2FB-3DFABEB9D45D}" presName="level" presStyleLbl="node1" presStyleIdx="1" presStyleCnt="3">
        <dgm:presLayoutVars>
          <dgm:chMax val="1"/>
          <dgm:bulletEnabled val="1"/>
        </dgm:presLayoutVars>
      </dgm:prSet>
      <dgm:spPr/>
      <dgm:t>
        <a:bodyPr/>
        <a:lstStyle/>
        <a:p>
          <a:endParaRPr lang="en-US"/>
        </a:p>
      </dgm:t>
    </dgm:pt>
    <dgm:pt modelId="{564C57D6-ECB5-4564-8ABE-28AE69359D36}" type="pres">
      <dgm:prSet presAssocID="{8F0C66EF-9D6E-4EC2-A2FB-3DFABEB9D45D}" presName="levelTx" presStyleLbl="revTx" presStyleIdx="0" presStyleCnt="0">
        <dgm:presLayoutVars>
          <dgm:chMax val="1"/>
          <dgm:bulletEnabled val="1"/>
        </dgm:presLayoutVars>
      </dgm:prSet>
      <dgm:spPr/>
      <dgm:t>
        <a:bodyPr/>
        <a:lstStyle/>
        <a:p>
          <a:endParaRPr lang="en-US"/>
        </a:p>
      </dgm:t>
    </dgm:pt>
    <dgm:pt modelId="{AEE9E353-C481-4235-910D-CEAEB54D7DE9}" type="pres">
      <dgm:prSet presAssocID="{7829CCBF-AC2C-4AA7-8AFF-5957373D14A1}" presName="Name8" presStyleCnt="0"/>
      <dgm:spPr/>
    </dgm:pt>
    <dgm:pt modelId="{8580C8E1-97C8-4EA7-A741-4781FD3F3441}" type="pres">
      <dgm:prSet presAssocID="{7829CCBF-AC2C-4AA7-8AFF-5957373D14A1}" presName="level" presStyleLbl="node1" presStyleIdx="2" presStyleCnt="3">
        <dgm:presLayoutVars>
          <dgm:chMax val="1"/>
          <dgm:bulletEnabled val="1"/>
        </dgm:presLayoutVars>
      </dgm:prSet>
      <dgm:spPr/>
      <dgm:t>
        <a:bodyPr/>
        <a:lstStyle/>
        <a:p>
          <a:endParaRPr lang="en-US"/>
        </a:p>
      </dgm:t>
    </dgm:pt>
    <dgm:pt modelId="{5BB5440D-C953-4B6B-A447-38D154CF4230}" type="pres">
      <dgm:prSet presAssocID="{7829CCBF-AC2C-4AA7-8AFF-5957373D14A1}" presName="levelTx" presStyleLbl="revTx" presStyleIdx="0" presStyleCnt="0">
        <dgm:presLayoutVars>
          <dgm:chMax val="1"/>
          <dgm:bulletEnabled val="1"/>
        </dgm:presLayoutVars>
      </dgm:prSet>
      <dgm:spPr/>
      <dgm:t>
        <a:bodyPr/>
        <a:lstStyle/>
        <a:p>
          <a:endParaRPr lang="en-US"/>
        </a:p>
      </dgm:t>
    </dgm:pt>
  </dgm:ptLst>
  <dgm:cxnLst>
    <dgm:cxn modelId="{8E443DD4-2C17-4080-B7BC-FE98B0654601}" type="presOf" srcId="{8F0C66EF-9D6E-4EC2-A2FB-3DFABEB9D45D}" destId="{41F912F6-1291-490F-A8B1-935A9F98FA12}" srcOrd="0" destOrd="0" presId="urn:microsoft.com/office/officeart/2005/8/layout/pyramid1"/>
    <dgm:cxn modelId="{5F494FA1-F578-472E-96B4-10FC5DE10554}" srcId="{D96C8C32-4FC1-4085-887D-58EA1A5F89B8}" destId="{2DF6BE96-D28F-4ED2-9BB6-7334ED51E00A}" srcOrd="0" destOrd="0" parTransId="{31248B83-1B30-4016-8382-B787CD0CB9E5}" sibTransId="{0D002263-1755-414F-A6B4-63907D3B256E}"/>
    <dgm:cxn modelId="{DF355119-EA00-45C9-9917-BCB5B5E548EF}" type="presOf" srcId="{7829CCBF-AC2C-4AA7-8AFF-5957373D14A1}" destId="{5BB5440D-C953-4B6B-A447-38D154CF4230}" srcOrd="1" destOrd="0" presId="urn:microsoft.com/office/officeart/2005/8/layout/pyramid1"/>
    <dgm:cxn modelId="{260ACF04-D0F5-4AE7-886F-5522C1DE6526}" type="presOf" srcId="{D96C8C32-4FC1-4085-887D-58EA1A5F89B8}" destId="{24203ECC-C7E3-491E-A874-B90B8E101E2F}" srcOrd="0" destOrd="0" presId="urn:microsoft.com/office/officeart/2005/8/layout/pyramid1"/>
    <dgm:cxn modelId="{5A699996-0F36-472C-93C3-27E3761406AE}" type="presOf" srcId="{7829CCBF-AC2C-4AA7-8AFF-5957373D14A1}" destId="{8580C8E1-97C8-4EA7-A741-4781FD3F3441}" srcOrd="0" destOrd="0" presId="urn:microsoft.com/office/officeart/2005/8/layout/pyramid1"/>
    <dgm:cxn modelId="{4370FEE2-CFD2-4FEE-A61A-437DFD35946D}" type="presOf" srcId="{2DF6BE96-D28F-4ED2-9BB6-7334ED51E00A}" destId="{24749178-335F-4217-9D34-806EE0FEA6C2}" srcOrd="0" destOrd="0" presId="urn:microsoft.com/office/officeart/2005/8/layout/pyramid1"/>
    <dgm:cxn modelId="{4CB25804-06C9-40BF-8D61-30B48C5DA3F4}" srcId="{D96C8C32-4FC1-4085-887D-58EA1A5F89B8}" destId="{8F0C66EF-9D6E-4EC2-A2FB-3DFABEB9D45D}" srcOrd="1" destOrd="0" parTransId="{C5A1A85E-11C2-47E2-B447-71B5171F61BC}" sibTransId="{F6109AE0-D01D-4DCC-849A-A502043A6DFC}"/>
    <dgm:cxn modelId="{A274BDC8-1A3B-49FC-BEAF-59AB09F85E52}" srcId="{D96C8C32-4FC1-4085-887D-58EA1A5F89B8}" destId="{7829CCBF-AC2C-4AA7-8AFF-5957373D14A1}" srcOrd="2" destOrd="0" parTransId="{05840EE0-6A94-4BB8-A7CF-D6FF49024FD4}" sibTransId="{ACB070BD-E28D-45E2-BE5F-38FB478366FE}"/>
    <dgm:cxn modelId="{FC0AA40D-EF2E-4942-94E2-F0D234F08F9A}" type="presOf" srcId="{2DF6BE96-D28F-4ED2-9BB6-7334ED51E00A}" destId="{98D6D23A-6E0F-4DB5-B495-85615A29F0FD}" srcOrd="1" destOrd="0" presId="urn:microsoft.com/office/officeart/2005/8/layout/pyramid1"/>
    <dgm:cxn modelId="{72172245-8432-4A24-8F01-DAD816FACBB9}" type="presOf" srcId="{8F0C66EF-9D6E-4EC2-A2FB-3DFABEB9D45D}" destId="{564C57D6-ECB5-4564-8ABE-28AE69359D36}" srcOrd="1" destOrd="0" presId="urn:microsoft.com/office/officeart/2005/8/layout/pyramid1"/>
    <dgm:cxn modelId="{7E247EE9-D023-45FD-92E7-8ECEB7040B8D}" type="presParOf" srcId="{24203ECC-C7E3-491E-A874-B90B8E101E2F}" destId="{E57FF514-D10A-4095-99BD-7DCC9C8B32A9}" srcOrd="0" destOrd="0" presId="urn:microsoft.com/office/officeart/2005/8/layout/pyramid1"/>
    <dgm:cxn modelId="{5B4C9407-6AC5-4BC8-B7EA-D30FD3EFDE1D}" type="presParOf" srcId="{E57FF514-D10A-4095-99BD-7DCC9C8B32A9}" destId="{24749178-335F-4217-9D34-806EE0FEA6C2}" srcOrd="0" destOrd="0" presId="urn:microsoft.com/office/officeart/2005/8/layout/pyramid1"/>
    <dgm:cxn modelId="{988E50F1-2290-42E0-B2D6-3338D7E8A3E6}" type="presParOf" srcId="{E57FF514-D10A-4095-99BD-7DCC9C8B32A9}" destId="{98D6D23A-6E0F-4DB5-B495-85615A29F0FD}" srcOrd="1" destOrd="0" presId="urn:microsoft.com/office/officeart/2005/8/layout/pyramid1"/>
    <dgm:cxn modelId="{68DF4EA5-A33E-49ED-91AB-59AE3298A165}" type="presParOf" srcId="{24203ECC-C7E3-491E-A874-B90B8E101E2F}" destId="{92A58BE6-F64D-4A66-B345-1545874C9129}" srcOrd="1" destOrd="0" presId="urn:microsoft.com/office/officeart/2005/8/layout/pyramid1"/>
    <dgm:cxn modelId="{D7B51382-32E7-4042-8D1D-A5A545A8FAF1}" type="presParOf" srcId="{92A58BE6-F64D-4A66-B345-1545874C9129}" destId="{41F912F6-1291-490F-A8B1-935A9F98FA12}" srcOrd="0" destOrd="0" presId="urn:microsoft.com/office/officeart/2005/8/layout/pyramid1"/>
    <dgm:cxn modelId="{B0B590C8-C327-4EDB-BF93-5CD789EB546D}" type="presParOf" srcId="{92A58BE6-F64D-4A66-B345-1545874C9129}" destId="{564C57D6-ECB5-4564-8ABE-28AE69359D36}" srcOrd="1" destOrd="0" presId="urn:microsoft.com/office/officeart/2005/8/layout/pyramid1"/>
    <dgm:cxn modelId="{A7800710-502F-47D0-A9CA-EFD9F2EECA8A}" type="presParOf" srcId="{24203ECC-C7E3-491E-A874-B90B8E101E2F}" destId="{AEE9E353-C481-4235-910D-CEAEB54D7DE9}" srcOrd="2" destOrd="0" presId="urn:microsoft.com/office/officeart/2005/8/layout/pyramid1"/>
    <dgm:cxn modelId="{331D7A12-BC88-4835-B953-00861A6B68C9}" type="presParOf" srcId="{AEE9E353-C481-4235-910D-CEAEB54D7DE9}" destId="{8580C8E1-97C8-4EA7-A741-4781FD3F3441}" srcOrd="0" destOrd="0" presId="urn:microsoft.com/office/officeart/2005/8/layout/pyramid1"/>
    <dgm:cxn modelId="{DCFB6BE0-E980-47ED-9CBC-CD2E178156CF}" type="presParOf" srcId="{AEE9E353-C481-4235-910D-CEAEB54D7DE9}" destId="{5BB5440D-C953-4B6B-A447-38D154CF423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B6DADE-57CB-45F8-BCA2-C9A8D0D76530}" type="doc">
      <dgm:prSet loTypeId="urn:microsoft.com/office/officeart/2005/8/layout/pyramid3" loCatId="pyramid" qsTypeId="urn:microsoft.com/office/officeart/2005/8/quickstyle/simple1" qsCatId="simple" csTypeId="urn:microsoft.com/office/officeart/2005/8/colors/accent4_5" csCatId="accent4" phldr="1"/>
      <dgm:spPr/>
    </dgm:pt>
    <dgm:pt modelId="{9250C504-F236-4C44-94C2-13685BFA32BB}">
      <dgm:prSet phldrT="[Text]"/>
      <dgm:spPr/>
      <dgm:t>
        <a:bodyPr/>
        <a:lstStyle/>
        <a:p>
          <a:r>
            <a:rPr lang="en-US" dirty="0"/>
            <a:t>Transformation</a:t>
          </a:r>
        </a:p>
      </dgm:t>
    </dgm:pt>
    <dgm:pt modelId="{09B69BCF-1F82-4548-9A4F-C8415D5E6C68}" type="parTrans" cxnId="{E3DA6305-B225-4E79-A176-EA5C6D8DB52D}">
      <dgm:prSet/>
      <dgm:spPr/>
      <dgm:t>
        <a:bodyPr/>
        <a:lstStyle/>
        <a:p>
          <a:endParaRPr lang="en-US"/>
        </a:p>
      </dgm:t>
    </dgm:pt>
    <dgm:pt modelId="{81C6D1EE-1DE2-483F-A9BB-CD773755792E}" type="sibTrans" cxnId="{E3DA6305-B225-4E79-A176-EA5C6D8DB52D}">
      <dgm:prSet/>
      <dgm:spPr/>
      <dgm:t>
        <a:bodyPr/>
        <a:lstStyle/>
        <a:p>
          <a:endParaRPr lang="en-US"/>
        </a:p>
      </dgm:t>
    </dgm:pt>
    <dgm:pt modelId="{B280A3F1-974B-4A49-8415-53CF852B0343}">
      <dgm:prSet phldrT="[Text]"/>
      <dgm:spPr/>
      <dgm:t>
        <a:bodyPr/>
        <a:lstStyle/>
        <a:p>
          <a:r>
            <a:rPr lang="en-US" dirty="0"/>
            <a:t>Broader Data Privacy</a:t>
          </a:r>
        </a:p>
      </dgm:t>
    </dgm:pt>
    <dgm:pt modelId="{E82280AB-66A3-4258-9BDB-658082C25CFC}" type="parTrans" cxnId="{A2F632AB-EE27-41F2-8202-199F1DB43721}">
      <dgm:prSet/>
      <dgm:spPr/>
      <dgm:t>
        <a:bodyPr/>
        <a:lstStyle/>
        <a:p>
          <a:endParaRPr lang="en-US"/>
        </a:p>
      </dgm:t>
    </dgm:pt>
    <dgm:pt modelId="{5016F6A5-1ACB-410B-8C1F-0B189FF74D91}" type="sibTrans" cxnId="{A2F632AB-EE27-41F2-8202-199F1DB43721}">
      <dgm:prSet/>
      <dgm:spPr/>
      <dgm:t>
        <a:bodyPr/>
        <a:lstStyle/>
        <a:p>
          <a:endParaRPr lang="en-US"/>
        </a:p>
      </dgm:t>
    </dgm:pt>
    <dgm:pt modelId="{B2CEF789-2F94-4C1C-B488-C62BE83ECB13}">
      <dgm:prSet phldrT="[Text]"/>
      <dgm:spPr/>
      <dgm:t>
        <a:bodyPr/>
        <a:lstStyle/>
        <a:p>
          <a:r>
            <a:rPr lang="en-US" dirty="0"/>
            <a:t>GDPR Compliance</a:t>
          </a:r>
        </a:p>
      </dgm:t>
    </dgm:pt>
    <dgm:pt modelId="{590EF32D-7EDD-4532-9A46-7E6F7988DA4E}" type="parTrans" cxnId="{E81F045A-4743-44B2-A81A-EAA489E93E47}">
      <dgm:prSet/>
      <dgm:spPr/>
      <dgm:t>
        <a:bodyPr/>
        <a:lstStyle/>
        <a:p>
          <a:endParaRPr lang="en-US"/>
        </a:p>
      </dgm:t>
    </dgm:pt>
    <dgm:pt modelId="{ACA3DD66-E656-4F00-8F7E-9033CC4250F5}" type="sibTrans" cxnId="{E81F045A-4743-44B2-A81A-EAA489E93E47}">
      <dgm:prSet/>
      <dgm:spPr/>
      <dgm:t>
        <a:bodyPr/>
        <a:lstStyle/>
        <a:p>
          <a:endParaRPr lang="en-US"/>
        </a:p>
      </dgm:t>
    </dgm:pt>
    <dgm:pt modelId="{75834289-C3AF-41F5-8669-73D42F06237E}" type="pres">
      <dgm:prSet presAssocID="{B7B6DADE-57CB-45F8-BCA2-C9A8D0D76530}" presName="Name0" presStyleCnt="0">
        <dgm:presLayoutVars>
          <dgm:dir/>
          <dgm:animLvl val="lvl"/>
          <dgm:resizeHandles val="exact"/>
        </dgm:presLayoutVars>
      </dgm:prSet>
      <dgm:spPr/>
    </dgm:pt>
    <dgm:pt modelId="{939978E9-9D05-43F0-89FD-BAE17043BFCE}" type="pres">
      <dgm:prSet presAssocID="{9250C504-F236-4C44-94C2-13685BFA32BB}" presName="Name8" presStyleCnt="0"/>
      <dgm:spPr/>
    </dgm:pt>
    <dgm:pt modelId="{97E18DEB-BC5A-47D7-94ED-DC81C11BF970}" type="pres">
      <dgm:prSet presAssocID="{9250C504-F236-4C44-94C2-13685BFA32BB}" presName="level" presStyleLbl="node1" presStyleIdx="0" presStyleCnt="3" custLinFactNeighborX="3539" custLinFactNeighborY="-18238">
        <dgm:presLayoutVars>
          <dgm:chMax val="1"/>
          <dgm:bulletEnabled val="1"/>
        </dgm:presLayoutVars>
      </dgm:prSet>
      <dgm:spPr/>
      <dgm:t>
        <a:bodyPr/>
        <a:lstStyle/>
        <a:p>
          <a:endParaRPr lang="en-US"/>
        </a:p>
      </dgm:t>
    </dgm:pt>
    <dgm:pt modelId="{18BF591D-1F23-4EC9-8C3B-6952A85CCE96}" type="pres">
      <dgm:prSet presAssocID="{9250C504-F236-4C44-94C2-13685BFA32BB}" presName="levelTx" presStyleLbl="revTx" presStyleIdx="0" presStyleCnt="0">
        <dgm:presLayoutVars>
          <dgm:chMax val="1"/>
          <dgm:bulletEnabled val="1"/>
        </dgm:presLayoutVars>
      </dgm:prSet>
      <dgm:spPr/>
      <dgm:t>
        <a:bodyPr/>
        <a:lstStyle/>
        <a:p>
          <a:endParaRPr lang="en-US"/>
        </a:p>
      </dgm:t>
    </dgm:pt>
    <dgm:pt modelId="{424A783F-487A-41C6-AD0C-6DF27EA69AF1}" type="pres">
      <dgm:prSet presAssocID="{B280A3F1-974B-4A49-8415-53CF852B0343}" presName="Name8" presStyleCnt="0"/>
      <dgm:spPr/>
    </dgm:pt>
    <dgm:pt modelId="{2055960C-84B2-4849-A625-F84344892851}" type="pres">
      <dgm:prSet presAssocID="{B280A3F1-974B-4A49-8415-53CF852B0343}" presName="level" presStyleLbl="node1" presStyleIdx="1" presStyleCnt="3">
        <dgm:presLayoutVars>
          <dgm:chMax val="1"/>
          <dgm:bulletEnabled val="1"/>
        </dgm:presLayoutVars>
      </dgm:prSet>
      <dgm:spPr/>
      <dgm:t>
        <a:bodyPr/>
        <a:lstStyle/>
        <a:p>
          <a:endParaRPr lang="en-US"/>
        </a:p>
      </dgm:t>
    </dgm:pt>
    <dgm:pt modelId="{ED28DDAF-123C-4B28-8718-A933CC9DBA08}" type="pres">
      <dgm:prSet presAssocID="{B280A3F1-974B-4A49-8415-53CF852B0343}" presName="levelTx" presStyleLbl="revTx" presStyleIdx="0" presStyleCnt="0">
        <dgm:presLayoutVars>
          <dgm:chMax val="1"/>
          <dgm:bulletEnabled val="1"/>
        </dgm:presLayoutVars>
      </dgm:prSet>
      <dgm:spPr/>
      <dgm:t>
        <a:bodyPr/>
        <a:lstStyle/>
        <a:p>
          <a:endParaRPr lang="en-US"/>
        </a:p>
      </dgm:t>
    </dgm:pt>
    <dgm:pt modelId="{D601B61E-7F25-4A6E-AF60-DABA184E582B}" type="pres">
      <dgm:prSet presAssocID="{B2CEF789-2F94-4C1C-B488-C62BE83ECB13}" presName="Name8" presStyleCnt="0"/>
      <dgm:spPr/>
    </dgm:pt>
    <dgm:pt modelId="{BD33FD5A-260D-49CF-90BB-6609281BBBDC}" type="pres">
      <dgm:prSet presAssocID="{B2CEF789-2F94-4C1C-B488-C62BE83ECB13}" presName="level" presStyleLbl="node1" presStyleIdx="2" presStyleCnt="3">
        <dgm:presLayoutVars>
          <dgm:chMax val="1"/>
          <dgm:bulletEnabled val="1"/>
        </dgm:presLayoutVars>
      </dgm:prSet>
      <dgm:spPr/>
      <dgm:t>
        <a:bodyPr/>
        <a:lstStyle/>
        <a:p>
          <a:endParaRPr lang="en-US"/>
        </a:p>
      </dgm:t>
    </dgm:pt>
    <dgm:pt modelId="{E8C179FC-867A-4806-B9F4-5D4E438F69C7}" type="pres">
      <dgm:prSet presAssocID="{B2CEF789-2F94-4C1C-B488-C62BE83ECB13}" presName="levelTx" presStyleLbl="revTx" presStyleIdx="0" presStyleCnt="0">
        <dgm:presLayoutVars>
          <dgm:chMax val="1"/>
          <dgm:bulletEnabled val="1"/>
        </dgm:presLayoutVars>
      </dgm:prSet>
      <dgm:spPr/>
      <dgm:t>
        <a:bodyPr/>
        <a:lstStyle/>
        <a:p>
          <a:endParaRPr lang="en-US"/>
        </a:p>
      </dgm:t>
    </dgm:pt>
  </dgm:ptLst>
  <dgm:cxnLst>
    <dgm:cxn modelId="{13FAA888-4983-4FEE-AC09-6A55B74AD872}" type="presOf" srcId="{9250C504-F236-4C44-94C2-13685BFA32BB}" destId="{18BF591D-1F23-4EC9-8C3B-6952A85CCE96}" srcOrd="1" destOrd="0" presId="urn:microsoft.com/office/officeart/2005/8/layout/pyramid3"/>
    <dgm:cxn modelId="{DA7B4B52-781E-486F-84A1-8E0F38381ADF}" type="presOf" srcId="{B280A3F1-974B-4A49-8415-53CF852B0343}" destId="{2055960C-84B2-4849-A625-F84344892851}" srcOrd="0" destOrd="0" presId="urn:microsoft.com/office/officeart/2005/8/layout/pyramid3"/>
    <dgm:cxn modelId="{A2F632AB-EE27-41F2-8202-199F1DB43721}" srcId="{B7B6DADE-57CB-45F8-BCA2-C9A8D0D76530}" destId="{B280A3F1-974B-4A49-8415-53CF852B0343}" srcOrd="1" destOrd="0" parTransId="{E82280AB-66A3-4258-9BDB-658082C25CFC}" sibTransId="{5016F6A5-1ACB-410B-8C1F-0B189FF74D91}"/>
    <dgm:cxn modelId="{E3DA6305-B225-4E79-A176-EA5C6D8DB52D}" srcId="{B7B6DADE-57CB-45F8-BCA2-C9A8D0D76530}" destId="{9250C504-F236-4C44-94C2-13685BFA32BB}" srcOrd="0" destOrd="0" parTransId="{09B69BCF-1F82-4548-9A4F-C8415D5E6C68}" sibTransId="{81C6D1EE-1DE2-483F-A9BB-CD773755792E}"/>
    <dgm:cxn modelId="{E81F045A-4743-44B2-A81A-EAA489E93E47}" srcId="{B7B6DADE-57CB-45F8-BCA2-C9A8D0D76530}" destId="{B2CEF789-2F94-4C1C-B488-C62BE83ECB13}" srcOrd="2" destOrd="0" parTransId="{590EF32D-7EDD-4532-9A46-7E6F7988DA4E}" sibTransId="{ACA3DD66-E656-4F00-8F7E-9033CC4250F5}"/>
    <dgm:cxn modelId="{BACC583D-87A1-445A-9ACF-77246E1F0957}" type="presOf" srcId="{B280A3F1-974B-4A49-8415-53CF852B0343}" destId="{ED28DDAF-123C-4B28-8718-A933CC9DBA08}" srcOrd="1" destOrd="0" presId="urn:microsoft.com/office/officeart/2005/8/layout/pyramid3"/>
    <dgm:cxn modelId="{F4C8D411-BBC8-43F6-9FEC-C074F7A4B056}" type="presOf" srcId="{9250C504-F236-4C44-94C2-13685BFA32BB}" destId="{97E18DEB-BC5A-47D7-94ED-DC81C11BF970}" srcOrd="0" destOrd="0" presId="urn:microsoft.com/office/officeart/2005/8/layout/pyramid3"/>
    <dgm:cxn modelId="{3E505B2F-D95A-45BC-9FBE-F3B9FD704669}" type="presOf" srcId="{B2CEF789-2F94-4C1C-B488-C62BE83ECB13}" destId="{E8C179FC-867A-4806-B9F4-5D4E438F69C7}" srcOrd="1" destOrd="0" presId="urn:microsoft.com/office/officeart/2005/8/layout/pyramid3"/>
    <dgm:cxn modelId="{6BCB0D18-CD19-40E0-81DE-DA8A1192ABC2}" type="presOf" srcId="{B7B6DADE-57CB-45F8-BCA2-C9A8D0D76530}" destId="{75834289-C3AF-41F5-8669-73D42F06237E}" srcOrd="0" destOrd="0" presId="urn:microsoft.com/office/officeart/2005/8/layout/pyramid3"/>
    <dgm:cxn modelId="{8B79CAD6-65DF-4053-BF9C-259C901F89FE}" type="presOf" srcId="{B2CEF789-2F94-4C1C-B488-C62BE83ECB13}" destId="{BD33FD5A-260D-49CF-90BB-6609281BBBDC}" srcOrd="0" destOrd="0" presId="urn:microsoft.com/office/officeart/2005/8/layout/pyramid3"/>
    <dgm:cxn modelId="{83D0B02D-8FF4-4475-B51E-85911BABCCCB}" type="presParOf" srcId="{75834289-C3AF-41F5-8669-73D42F06237E}" destId="{939978E9-9D05-43F0-89FD-BAE17043BFCE}" srcOrd="0" destOrd="0" presId="urn:microsoft.com/office/officeart/2005/8/layout/pyramid3"/>
    <dgm:cxn modelId="{B19D7A65-103F-46A5-AC0D-5B6635A0E2A0}" type="presParOf" srcId="{939978E9-9D05-43F0-89FD-BAE17043BFCE}" destId="{97E18DEB-BC5A-47D7-94ED-DC81C11BF970}" srcOrd="0" destOrd="0" presId="urn:microsoft.com/office/officeart/2005/8/layout/pyramid3"/>
    <dgm:cxn modelId="{59A88854-49B6-473B-8B62-8B35AC9FC368}" type="presParOf" srcId="{939978E9-9D05-43F0-89FD-BAE17043BFCE}" destId="{18BF591D-1F23-4EC9-8C3B-6952A85CCE96}" srcOrd="1" destOrd="0" presId="urn:microsoft.com/office/officeart/2005/8/layout/pyramid3"/>
    <dgm:cxn modelId="{C96A301C-3D40-4C4D-BDC8-C2E422A9900E}" type="presParOf" srcId="{75834289-C3AF-41F5-8669-73D42F06237E}" destId="{424A783F-487A-41C6-AD0C-6DF27EA69AF1}" srcOrd="1" destOrd="0" presId="urn:microsoft.com/office/officeart/2005/8/layout/pyramid3"/>
    <dgm:cxn modelId="{43E63E28-96B5-435E-AFC1-6954D9969C73}" type="presParOf" srcId="{424A783F-487A-41C6-AD0C-6DF27EA69AF1}" destId="{2055960C-84B2-4849-A625-F84344892851}" srcOrd="0" destOrd="0" presId="urn:microsoft.com/office/officeart/2005/8/layout/pyramid3"/>
    <dgm:cxn modelId="{B7333A92-7939-471C-8F69-2A561FBA089A}" type="presParOf" srcId="{424A783F-487A-41C6-AD0C-6DF27EA69AF1}" destId="{ED28DDAF-123C-4B28-8718-A933CC9DBA08}" srcOrd="1" destOrd="0" presId="urn:microsoft.com/office/officeart/2005/8/layout/pyramid3"/>
    <dgm:cxn modelId="{822BB3E2-7066-4E5D-A047-2B1603908AD5}" type="presParOf" srcId="{75834289-C3AF-41F5-8669-73D42F06237E}" destId="{D601B61E-7F25-4A6E-AF60-DABA184E582B}" srcOrd="2" destOrd="0" presId="urn:microsoft.com/office/officeart/2005/8/layout/pyramid3"/>
    <dgm:cxn modelId="{A072F05E-CC1B-4BF3-BE72-E7E093E96C85}" type="presParOf" srcId="{D601B61E-7F25-4A6E-AF60-DABA184E582B}" destId="{BD33FD5A-260D-49CF-90BB-6609281BBBDC}" srcOrd="0" destOrd="0" presId="urn:microsoft.com/office/officeart/2005/8/layout/pyramid3"/>
    <dgm:cxn modelId="{BE132A5B-F912-47D1-A359-8335E995CEBD}" type="presParOf" srcId="{D601B61E-7F25-4A6E-AF60-DABA184E582B}" destId="{E8C179FC-867A-4806-B9F4-5D4E438F69C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8257" y="9445169"/>
            <a:ext cx="2949099" cy="497205"/>
          </a:xfrm>
          <a:prstGeom prst="rect">
            <a:avLst/>
          </a:prstGeom>
        </p:spPr>
        <p:txBody>
          <a:bodyPr vert="horz" lIns="93497" tIns="46749" rIns="93497" bIns="46749" rtlCol="0" anchor="b"/>
          <a:lstStyle>
            <a:lvl1pPr algn="r">
              <a:defRPr sz="1200"/>
            </a:lvl1pPr>
          </a:lstStyle>
          <a:p>
            <a:pPr algn="ctr"/>
            <a:fld id="{47855BD9-AF71-426C-9B9B-B0E52B88852E}" type="slidenum">
              <a:rPr lang="de-DE" sz="100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9875" y="666750"/>
            <a:ext cx="6265863" cy="3525838"/>
          </a:xfrm>
          <a:prstGeom prst="rect">
            <a:avLst/>
          </a:prstGeom>
          <a:noFill/>
          <a:ln w="12700">
            <a:solidFill>
              <a:prstClr val="black"/>
            </a:solidFill>
          </a:ln>
        </p:spPr>
        <p:txBody>
          <a:bodyPr vert="horz" lIns="93497" tIns="46749" rIns="93497" bIns="46749" rtlCol="0" anchor="ctr"/>
          <a:lstStyle/>
          <a:p>
            <a:endParaRPr lang="de-DE" dirty="0"/>
          </a:p>
        </p:txBody>
      </p:sp>
      <p:sp>
        <p:nvSpPr>
          <p:cNvPr id="5" name="Notes Placeholder 4"/>
          <p:cNvSpPr>
            <a:spLocks noGrp="1"/>
          </p:cNvSpPr>
          <p:nvPr>
            <p:ph type="body" sz="quarter" idx="3"/>
          </p:nvPr>
        </p:nvSpPr>
        <p:spPr>
          <a:xfrm>
            <a:off x="544807" y="4480676"/>
            <a:ext cx="5716000" cy="496287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34920" y="9717597"/>
            <a:ext cx="935773" cy="223327"/>
          </a:xfrm>
          <a:prstGeom prst="rect">
            <a:avLst/>
          </a:prstGeom>
        </p:spPr>
        <p:txBody>
          <a:bodyPr vert="horz" lIns="93497" tIns="46749" rIns="93497" bIns="46749"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a:t>
            </a:fld>
            <a:endParaRPr lang="en-US" dirty="0"/>
          </a:p>
        </p:txBody>
      </p:sp>
    </p:spTree>
    <p:extLst>
      <p:ext uri="{BB962C8B-B14F-4D97-AF65-F5344CB8AC3E}">
        <p14:creationId xmlns:p14="http://schemas.microsoft.com/office/powerpoint/2010/main" val="207364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GB" sz="1100" dirty="0"/>
              <a:t>Regularly test, assess, evaluate effectiveness of technical + organizational measures for processing security </a:t>
            </a:r>
            <a:endParaRPr lang="en-GB" sz="1100" kern="0" dirty="0">
              <a:ea typeface="Arial Unicode MS" pitchFamily="34" charset="-128"/>
              <a:cs typeface="Arial Unicode MS" pitchFamily="34" charset="-128"/>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GB" sz="1100" kern="0" dirty="0">
                <a:ea typeface="Arial Unicode MS" pitchFamily="34" charset="-128"/>
                <a:cs typeface="Arial Unicode MS" pitchFamily="34" charset="-128"/>
              </a:rPr>
              <a:t>Consent, Contract, Legal obligation, Protect vital interest, Public interest, Legitimate business interest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r>
              <a:rPr lang="en-GB" sz="1100" dirty="0"/>
              <a:t>Article</a:t>
            </a:r>
            <a:r>
              <a:rPr lang="en-GB" sz="1100" baseline="0" dirty="0"/>
              <a:t> 4(2)</a:t>
            </a:r>
          </a:p>
          <a:p>
            <a:endParaRPr lang="en-GB" sz="1100" baseline="0" dirty="0"/>
          </a:p>
          <a:p>
            <a:r>
              <a:rPr lang="en-GB" sz="1100" dirty="0"/>
              <a:t>''processing'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endParaRPr lang="en-GB" sz="1100" dirty="0"/>
          </a:p>
          <a:p>
            <a:endParaRPr lang="en-GB" sz="1100" dirty="0"/>
          </a:p>
          <a:p>
            <a:r>
              <a:rPr lang="en-GB" sz="1100" dirty="0"/>
              <a:t>Article</a:t>
            </a:r>
            <a:r>
              <a:rPr lang="en-GB" sz="1100" baseline="0" dirty="0"/>
              <a:t> 4(2)</a:t>
            </a:r>
          </a:p>
          <a:p>
            <a:endParaRPr lang="en-GB" sz="1100" baseline="0" dirty="0"/>
          </a:p>
          <a:p>
            <a:r>
              <a:rPr lang="en-GB" sz="1100" dirty="0"/>
              <a:t>''processing'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p>
        </p:txBody>
      </p:sp>
      <p:sp>
        <p:nvSpPr>
          <p:cNvPr id="4" name="Slide Number Placeholder 3"/>
          <p:cNvSpPr>
            <a:spLocks noGrp="1"/>
          </p:cNvSpPr>
          <p:nvPr>
            <p:ph type="sldNum" sz="quarter" idx="10"/>
          </p:nvPr>
        </p:nvSpPr>
        <p:spPr/>
        <p:txBody>
          <a:bodyPr/>
          <a:lstStyle/>
          <a:p>
            <a:pPr>
              <a:defRPr/>
            </a:pPr>
            <a:fld id="{D74ADC2B-B19A-47E1-9DE7-906A38E97012}" type="slidenum">
              <a:rPr lang="en-US" smtClean="0"/>
              <a:pPr>
                <a:defRPr/>
              </a:pPr>
              <a:t>16</a:t>
            </a:fld>
            <a:endParaRPr lang="en-US" dirty="0"/>
          </a:p>
        </p:txBody>
      </p:sp>
    </p:spTree>
    <p:extLst>
      <p:ext uri="{BB962C8B-B14F-4D97-AF65-F5344CB8AC3E}">
        <p14:creationId xmlns:p14="http://schemas.microsoft.com/office/powerpoint/2010/main" val="379276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GB" sz="1100" dirty="0"/>
              <a:t>Regularly test, assess, evaluate effectiveness of technical + organizational measures for processing security </a:t>
            </a:r>
            <a:endParaRPr lang="en-GB" sz="1100" kern="0" dirty="0">
              <a:ea typeface="Arial Unicode MS" pitchFamily="34" charset="-128"/>
              <a:cs typeface="Arial Unicode MS" pitchFamily="34" charset="-128"/>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GB" sz="1100" kern="0" dirty="0">
                <a:ea typeface="Arial Unicode MS" pitchFamily="34" charset="-128"/>
                <a:cs typeface="Arial Unicode MS" pitchFamily="34" charset="-128"/>
              </a:rPr>
              <a:t>Consent, Contract, Legal obligation, Protect vital interest, Public interest, Legitimate business interest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r>
              <a:rPr lang="en-GB" sz="1100" dirty="0"/>
              <a:t>Article</a:t>
            </a:r>
            <a:r>
              <a:rPr lang="en-GB" sz="1100" baseline="0" dirty="0"/>
              <a:t> 4(2)</a:t>
            </a:r>
          </a:p>
          <a:p>
            <a:endParaRPr lang="en-GB" sz="1100" baseline="0" dirty="0"/>
          </a:p>
          <a:p>
            <a:r>
              <a:rPr lang="en-GB" sz="1100" dirty="0"/>
              <a:t>''processing'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endParaRPr lang="en-GB" sz="1100" dirty="0"/>
          </a:p>
          <a:p>
            <a:endParaRPr lang="en-GB" sz="1100" dirty="0"/>
          </a:p>
          <a:p>
            <a:r>
              <a:rPr lang="en-GB" sz="1100" dirty="0"/>
              <a:t>Article</a:t>
            </a:r>
            <a:r>
              <a:rPr lang="en-GB" sz="1100" baseline="0" dirty="0"/>
              <a:t> 4(2)</a:t>
            </a:r>
          </a:p>
          <a:p>
            <a:endParaRPr lang="en-GB" sz="1100" baseline="0" dirty="0"/>
          </a:p>
          <a:p>
            <a:r>
              <a:rPr lang="en-GB" sz="1100" dirty="0"/>
              <a:t>''processing'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p>
        </p:txBody>
      </p:sp>
      <p:sp>
        <p:nvSpPr>
          <p:cNvPr id="4" name="Slide Number Placeholder 3"/>
          <p:cNvSpPr>
            <a:spLocks noGrp="1"/>
          </p:cNvSpPr>
          <p:nvPr>
            <p:ph type="sldNum" sz="quarter" idx="10"/>
          </p:nvPr>
        </p:nvSpPr>
        <p:spPr/>
        <p:txBody>
          <a:bodyPr/>
          <a:lstStyle/>
          <a:p>
            <a:pPr>
              <a:defRPr/>
            </a:pPr>
            <a:fld id="{D74ADC2B-B19A-47E1-9DE7-906A38E97012}" type="slidenum">
              <a:rPr lang="en-US" smtClean="0"/>
              <a:pPr>
                <a:defRPr/>
              </a:pPr>
              <a:t>17</a:t>
            </a:fld>
            <a:endParaRPr lang="en-US" dirty="0"/>
          </a:p>
        </p:txBody>
      </p:sp>
    </p:spTree>
    <p:extLst>
      <p:ext uri="{BB962C8B-B14F-4D97-AF65-F5344CB8AC3E}">
        <p14:creationId xmlns:p14="http://schemas.microsoft.com/office/powerpoint/2010/main" val="202554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GB" sz="1100" dirty="0"/>
              <a:t>Regularly test, assess, evaluate effectiveness of technical + organizational measures for processing security </a:t>
            </a:r>
            <a:endParaRPr lang="en-GB" sz="1100" kern="0" dirty="0">
              <a:ea typeface="Arial Unicode MS" pitchFamily="34" charset="-128"/>
              <a:cs typeface="Arial Unicode MS" pitchFamily="34" charset="-128"/>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GB" sz="1100" kern="0" dirty="0">
                <a:ea typeface="Arial Unicode MS" pitchFamily="34" charset="-128"/>
                <a:cs typeface="Arial Unicode MS" pitchFamily="34" charset="-128"/>
              </a:rPr>
              <a:t>Consent, Contract, Legal obligation, Protect vital interest, Public interest, Legitimate business interest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r>
              <a:rPr lang="en-GB" sz="1100" dirty="0"/>
              <a:t>Article</a:t>
            </a:r>
            <a:r>
              <a:rPr lang="en-GB" sz="1100" baseline="0" dirty="0"/>
              <a:t> 4(2)</a:t>
            </a:r>
          </a:p>
          <a:p>
            <a:endParaRPr lang="en-GB" sz="1100" baseline="0" dirty="0"/>
          </a:p>
          <a:p>
            <a:r>
              <a:rPr lang="en-GB" sz="1100" dirty="0"/>
              <a:t>''processing'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endParaRPr lang="en-GB" sz="1100" dirty="0"/>
          </a:p>
          <a:p>
            <a:endParaRPr lang="en-GB" sz="1100" dirty="0"/>
          </a:p>
          <a:p>
            <a:r>
              <a:rPr lang="en-GB" sz="1100" dirty="0"/>
              <a:t>Article</a:t>
            </a:r>
            <a:r>
              <a:rPr lang="en-GB" sz="1100" baseline="0" dirty="0"/>
              <a:t> 4(2)</a:t>
            </a:r>
          </a:p>
          <a:p>
            <a:endParaRPr lang="en-GB" sz="1100" baseline="0" dirty="0"/>
          </a:p>
          <a:p>
            <a:r>
              <a:rPr lang="en-GB" sz="1100" dirty="0"/>
              <a:t>''processing'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p>
        </p:txBody>
      </p:sp>
      <p:sp>
        <p:nvSpPr>
          <p:cNvPr id="4" name="Slide Number Placeholder 3"/>
          <p:cNvSpPr>
            <a:spLocks noGrp="1"/>
          </p:cNvSpPr>
          <p:nvPr>
            <p:ph type="sldNum" sz="quarter" idx="10"/>
          </p:nvPr>
        </p:nvSpPr>
        <p:spPr/>
        <p:txBody>
          <a:bodyPr/>
          <a:lstStyle/>
          <a:p>
            <a:pPr>
              <a:defRPr/>
            </a:pPr>
            <a:fld id="{D74ADC2B-B19A-47E1-9DE7-906A38E97012}" type="slidenum">
              <a:rPr lang="en-US" smtClean="0"/>
              <a:pPr>
                <a:defRPr/>
              </a:pPr>
              <a:t>18</a:t>
            </a:fld>
            <a:endParaRPr lang="en-US" dirty="0"/>
          </a:p>
        </p:txBody>
      </p:sp>
    </p:spTree>
    <p:extLst>
      <p:ext uri="{BB962C8B-B14F-4D97-AF65-F5344CB8AC3E}">
        <p14:creationId xmlns:p14="http://schemas.microsoft.com/office/powerpoint/2010/main" val="193876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GB" sz="1100" dirty="0"/>
              <a:t>Regularly test, assess, evaluate effectiveness of technical + organizational measures for processing security </a:t>
            </a:r>
            <a:endParaRPr lang="en-GB" sz="1100" kern="0" dirty="0">
              <a:ea typeface="Arial Unicode MS" pitchFamily="34" charset="-128"/>
              <a:cs typeface="Arial Unicode MS" pitchFamily="34" charset="-128"/>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GB" sz="1100" kern="0" dirty="0">
                <a:ea typeface="Arial Unicode MS" pitchFamily="34" charset="-128"/>
                <a:cs typeface="Arial Unicode MS" pitchFamily="34" charset="-128"/>
              </a:rPr>
              <a:t>Consent, Contract, Legal obligation, Protect vital interest, Public interest, Legitimate business interest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r>
              <a:rPr lang="en-GB" sz="1100" dirty="0"/>
              <a:t>Article</a:t>
            </a:r>
            <a:r>
              <a:rPr lang="en-GB" sz="1100" baseline="0" dirty="0"/>
              <a:t> 4(2)</a:t>
            </a:r>
          </a:p>
          <a:p>
            <a:endParaRPr lang="en-GB" sz="1100" baseline="0" dirty="0"/>
          </a:p>
          <a:p>
            <a:r>
              <a:rPr lang="en-GB" sz="1100" dirty="0"/>
              <a:t>''processing'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endParaRPr lang="en-GB" sz="1100" dirty="0"/>
          </a:p>
          <a:p>
            <a:endParaRPr lang="en-GB" sz="1100" dirty="0"/>
          </a:p>
          <a:p>
            <a:r>
              <a:rPr lang="en-GB" sz="1100" dirty="0"/>
              <a:t>Article</a:t>
            </a:r>
            <a:r>
              <a:rPr lang="en-GB" sz="1100" baseline="0" dirty="0"/>
              <a:t> 4(2)</a:t>
            </a:r>
          </a:p>
          <a:p>
            <a:endParaRPr lang="en-GB" sz="1100" baseline="0" dirty="0"/>
          </a:p>
          <a:p>
            <a:r>
              <a:rPr lang="en-GB" sz="1100" dirty="0"/>
              <a:t>''processing'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p>
        </p:txBody>
      </p:sp>
      <p:sp>
        <p:nvSpPr>
          <p:cNvPr id="4" name="Slide Number Placeholder 3"/>
          <p:cNvSpPr>
            <a:spLocks noGrp="1"/>
          </p:cNvSpPr>
          <p:nvPr>
            <p:ph type="sldNum" sz="quarter" idx="10"/>
          </p:nvPr>
        </p:nvSpPr>
        <p:spPr/>
        <p:txBody>
          <a:bodyPr/>
          <a:lstStyle/>
          <a:p>
            <a:pPr>
              <a:defRPr/>
            </a:pPr>
            <a:fld id="{D74ADC2B-B19A-47E1-9DE7-906A38E97012}" type="slidenum">
              <a:rPr lang="en-US" smtClean="0"/>
              <a:pPr>
                <a:defRPr/>
              </a:pPr>
              <a:t>19</a:t>
            </a:fld>
            <a:endParaRPr lang="en-US" dirty="0"/>
          </a:p>
        </p:txBody>
      </p:sp>
    </p:spTree>
    <p:extLst>
      <p:ext uri="{BB962C8B-B14F-4D97-AF65-F5344CB8AC3E}">
        <p14:creationId xmlns:p14="http://schemas.microsoft.com/office/powerpoint/2010/main" val="218801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666750"/>
            <a:ext cx="6265863" cy="3525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dirty="0"/>
          </a:p>
        </p:txBody>
      </p:sp>
    </p:spTree>
    <p:extLst>
      <p:ext uri="{BB962C8B-B14F-4D97-AF65-F5344CB8AC3E}">
        <p14:creationId xmlns:p14="http://schemas.microsoft.com/office/powerpoint/2010/main" val="72312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defTabSz="1113273">
              <a:defRPr/>
            </a:pPr>
            <a:r>
              <a:rPr lang="en-US" sz="1100" dirty="0"/>
              <a:t>This describes the general case but can vary from</a:t>
            </a:r>
            <a:r>
              <a:rPr lang="en-US" sz="1100" baseline="0" dirty="0"/>
              <a:t> an organization to the other</a:t>
            </a:r>
          </a:p>
          <a:p>
            <a:pPr defTabSz="1113273">
              <a:defRPr/>
            </a:pPr>
            <a:endParaRPr lang="en-US" sz="1100" baseline="0" dirty="0"/>
          </a:p>
          <a:p>
            <a:pPr lvl="0"/>
            <a:r>
              <a:rPr lang="en-US" sz="1100" b="1" kern="1200" dirty="0">
                <a:solidFill>
                  <a:schemeClr val="tx1"/>
                </a:solidFill>
                <a:effectLst/>
              </a:rPr>
              <a:t>CEO and board of directors </a:t>
            </a:r>
            <a:r>
              <a:rPr lang="en-US" sz="1100" kern="1200" dirty="0">
                <a:solidFill>
                  <a:schemeClr val="tx1"/>
                </a:solidFill>
                <a:effectLst/>
              </a:rPr>
              <a:t>will be interested in</a:t>
            </a:r>
            <a:r>
              <a:rPr lang="en-US" sz="1100" b="1" kern="1200" dirty="0">
                <a:solidFill>
                  <a:schemeClr val="tx1"/>
                </a:solidFill>
                <a:effectLst/>
              </a:rPr>
              <a:t>:</a:t>
            </a:r>
            <a:endParaRPr lang="en-US" sz="1100" dirty="0">
              <a:effectLst/>
            </a:endParaRPr>
          </a:p>
          <a:p>
            <a:pPr marL="180000" lvl="1" indent="-180000">
              <a:buFont typeface="Arial" panose="020B0604020202020204" pitchFamily="34" charset="0"/>
              <a:buChar char="•"/>
            </a:pPr>
            <a:r>
              <a:rPr lang="en-US" sz="1100" b="1" kern="1200" dirty="0">
                <a:solidFill>
                  <a:schemeClr val="tx1"/>
                </a:solidFill>
                <a:effectLst/>
              </a:rPr>
              <a:t>The</a:t>
            </a:r>
            <a:r>
              <a:rPr lang="en-US" sz="1100" b="1" kern="1200" baseline="0" dirty="0">
                <a:solidFill>
                  <a:schemeClr val="tx1"/>
                </a:solidFill>
                <a:effectLst/>
              </a:rPr>
              <a:t> i</a:t>
            </a:r>
            <a:r>
              <a:rPr lang="en-US" sz="1100" b="1" kern="1200" dirty="0">
                <a:solidFill>
                  <a:schemeClr val="tx1"/>
                </a:solidFill>
                <a:effectLst/>
              </a:rPr>
              <a:t>mpact of GDPR on business processes</a:t>
            </a:r>
            <a:r>
              <a:rPr lang="en-US" sz="1100" kern="1200" dirty="0">
                <a:solidFill>
                  <a:schemeClr val="tx1"/>
                </a:solidFill>
                <a:effectLst/>
              </a:rPr>
              <a:t>: Achieve top-to-bottom review of relevant personal data being processed within the business processes. Understand risks and challenges as well as new opportunities.</a:t>
            </a:r>
            <a:endParaRPr lang="en-US" sz="1100" dirty="0">
              <a:effectLst/>
            </a:endParaRPr>
          </a:p>
          <a:p>
            <a:pPr marL="180000" lvl="1" indent="-180000">
              <a:buFont typeface="Arial" panose="020B0604020202020204" pitchFamily="34" charset="0"/>
              <a:buChar char="•"/>
            </a:pPr>
            <a:r>
              <a:rPr lang="en-US" sz="1100" b="1" kern="1200" dirty="0">
                <a:solidFill>
                  <a:schemeClr val="tx1"/>
                </a:solidFill>
                <a:effectLst/>
              </a:rPr>
              <a:t>Employee training</a:t>
            </a:r>
            <a:r>
              <a:rPr lang="en-US" sz="1100" kern="1200" dirty="0">
                <a:solidFill>
                  <a:schemeClr val="tx1"/>
                </a:solidFill>
                <a:effectLst/>
              </a:rPr>
              <a:t> about new requirements. Creating awareness of how they should be taking notes and recording information about their customers, prospects and employees. </a:t>
            </a:r>
            <a:endParaRPr lang="en-US" sz="1100" dirty="0">
              <a:effectLst/>
            </a:endParaRPr>
          </a:p>
          <a:p>
            <a:pPr marL="180000" lvl="1" indent="-180000">
              <a:buFont typeface="Arial" panose="020B0604020202020204" pitchFamily="34" charset="0"/>
              <a:buChar char="•"/>
            </a:pPr>
            <a:r>
              <a:rPr lang="en-US" sz="1100" b="1" kern="1200" dirty="0">
                <a:solidFill>
                  <a:schemeClr val="tx1"/>
                </a:solidFill>
                <a:effectLst/>
              </a:rPr>
              <a:t>Protecting against GDPR-related fines</a:t>
            </a:r>
            <a:r>
              <a:rPr lang="en-US" sz="1100" b="0" kern="1200" baseline="0" dirty="0">
                <a:solidFill>
                  <a:schemeClr val="tx1"/>
                </a:solidFill>
                <a:effectLst/>
              </a:rPr>
              <a:t> and the related </a:t>
            </a:r>
            <a:r>
              <a:rPr lang="en-US" sz="1100" kern="1200" dirty="0">
                <a:solidFill>
                  <a:schemeClr val="tx1"/>
                </a:solidFill>
                <a:effectLst/>
              </a:rPr>
              <a:t>impact on directors’ and officers’ liability insurance. And understanding the company’s current GDPR risk exposure.</a:t>
            </a:r>
            <a:endParaRPr lang="en-US" sz="1100" dirty="0">
              <a:effectLst/>
            </a:endParaRPr>
          </a:p>
          <a:p>
            <a:pPr marL="180000" lvl="1" indent="-180000">
              <a:buFont typeface="Arial" panose="020B0604020202020204" pitchFamily="34" charset="0"/>
              <a:buChar char="•"/>
            </a:pPr>
            <a:r>
              <a:rPr lang="en-US" sz="1100" b="1" kern="1200" dirty="0">
                <a:solidFill>
                  <a:schemeClr val="tx1"/>
                </a:solidFill>
                <a:effectLst/>
              </a:rPr>
              <a:t>The cost-effectiveness of data. </a:t>
            </a:r>
            <a:r>
              <a:rPr lang="en-US" sz="1100" kern="1200" dirty="0">
                <a:solidFill>
                  <a:schemeClr val="tx1"/>
                </a:solidFill>
                <a:effectLst/>
              </a:rPr>
              <a:t>Is the company collecting and accessing more personal data than is needed? Check into reducing the amount of data being gathered because continued accumulation of siloes of unused, and potentially toxic, data increases the need for encryption – and therefore will require more investments.</a:t>
            </a:r>
            <a:endParaRPr lang="en-US" sz="1100" dirty="0">
              <a:effectLst/>
            </a:endParaRPr>
          </a:p>
          <a:p>
            <a:r>
              <a:rPr lang="en-US" sz="1100" kern="1200" dirty="0">
                <a:solidFill>
                  <a:schemeClr val="tx1"/>
                </a:solidFill>
                <a:effectLst/>
              </a:rPr>
              <a:t> </a:t>
            </a:r>
          </a:p>
          <a:p>
            <a:pPr lvl="0"/>
            <a:r>
              <a:rPr lang="en-US" sz="1100" b="1" kern="1200" dirty="0">
                <a:solidFill>
                  <a:schemeClr val="tx1"/>
                </a:solidFill>
                <a:effectLst/>
              </a:rPr>
              <a:t>Governance </a:t>
            </a:r>
          </a:p>
          <a:p>
            <a:pPr lvl="0"/>
            <a:r>
              <a:rPr lang="en-US" sz="1100" b="1" kern="1200" dirty="0">
                <a:solidFill>
                  <a:schemeClr val="tx1"/>
                </a:solidFill>
                <a:effectLst/>
              </a:rPr>
              <a:t>Chief Compliance (CCO) and Risk Officers (CRO) and related roles</a:t>
            </a:r>
            <a:endParaRPr lang="en-US" sz="1100" dirty="0">
              <a:effectLst/>
            </a:endParaRPr>
          </a:p>
          <a:p>
            <a:r>
              <a:rPr lang="en-US" sz="1100" kern="1200" dirty="0">
                <a:solidFill>
                  <a:schemeClr val="tx1"/>
                </a:solidFill>
                <a:effectLst/>
              </a:rPr>
              <a:t>The CCO and CRO will focus on “Lawful Processing” Art. 6 GDPR and “Accountability” Art. 5 GDPR to demonstrate compliance by:</a:t>
            </a:r>
          </a:p>
          <a:p>
            <a:pPr marL="171450" lvl="0" indent="-171450">
              <a:buFont typeface="Arial" panose="020B0604020202020204" pitchFamily="34" charset="0"/>
              <a:buChar char="•"/>
            </a:pPr>
            <a:r>
              <a:rPr lang="en-US" sz="1100" kern="1200" dirty="0">
                <a:solidFill>
                  <a:schemeClr val="tx1"/>
                </a:solidFill>
                <a:effectLst/>
              </a:rPr>
              <a:t>Introducing clear company-wide data protection and privacy policies to ensure agility to potential breaches and be able inform the relevant authorities quickly</a:t>
            </a:r>
            <a:endParaRPr lang="en-US" sz="1100" dirty="0">
              <a:effectLst/>
            </a:endParaRPr>
          </a:p>
          <a:p>
            <a:pPr marL="171450" lvl="0" indent="-171450">
              <a:buFont typeface="Arial" panose="020B0604020202020204" pitchFamily="34" charset="0"/>
              <a:buChar char="•"/>
            </a:pPr>
            <a:r>
              <a:rPr lang="en-US" sz="1100" kern="1200" dirty="0">
                <a:solidFill>
                  <a:schemeClr val="tx1"/>
                </a:solidFill>
                <a:effectLst/>
              </a:rPr>
              <a:t>Establishing an accountability framework by adding documentation of current risks and controls for the GDPR regulation into the existing internal controls system.</a:t>
            </a:r>
            <a:endParaRPr lang="en-US" sz="1100" dirty="0">
              <a:effectLst/>
            </a:endParaRPr>
          </a:p>
          <a:p>
            <a:pPr marL="171450" lvl="0" indent="-171450">
              <a:buFont typeface="Arial" panose="020B0604020202020204" pitchFamily="34" charset="0"/>
              <a:buChar char="•"/>
            </a:pPr>
            <a:r>
              <a:rPr lang="en-US" sz="1100" kern="1200" dirty="0">
                <a:solidFill>
                  <a:schemeClr val="tx1"/>
                </a:solidFill>
                <a:effectLst/>
              </a:rPr>
              <a:t>incorporating a risk-based approach by assessing the “likelihood and severity of risk” of personal data processing operations, e.g. “high-risk” processing operations will raise additional compliance obligations, such as data protection impact assessments (DPIAs) and so forth</a:t>
            </a:r>
          </a:p>
          <a:p>
            <a:pPr marL="171450" lvl="0" indent="-171450">
              <a:buFont typeface="Arial" panose="020B0604020202020204" pitchFamily="34" charset="0"/>
              <a:buChar char="•"/>
            </a:pPr>
            <a:r>
              <a:rPr lang="en-US" sz="1100" kern="1200" dirty="0">
                <a:solidFill>
                  <a:schemeClr val="tx1"/>
                </a:solidFill>
                <a:effectLst/>
              </a:rPr>
              <a:t>Encouraging a culture of monitoring and assessing data-handling processes</a:t>
            </a:r>
            <a:endParaRPr lang="en-US" sz="1100" dirty="0">
              <a:effectLst/>
            </a:endParaRPr>
          </a:p>
          <a:p>
            <a:r>
              <a:rPr lang="en-US" sz="1100" kern="1200" dirty="0">
                <a:solidFill>
                  <a:schemeClr val="tx1"/>
                </a:solidFill>
                <a:effectLst/>
              </a:rPr>
              <a:t> </a:t>
            </a:r>
          </a:p>
          <a:p>
            <a:pPr lvl="0"/>
            <a:r>
              <a:rPr lang="en-US" sz="1100" b="1" kern="1200" dirty="0">
                <a:solidFill>
                  <a:schemeClr val="tx1"/>
                </a:solidFill>
                <a:effectLst/>
              </a:rPr>
              <a:t>Data Protection Officer (DPO): </a:t>
            </a:r>
            <a:endParaRPr lang="en-US" sz="1100" dirty="0">
              <a:effectLst/>
            </a:endParaRPr>
          </a:p>
          <a:p>
            <a:r>
              <a:rPr lang="en-US" sz="1100" kern="1200" dirty="0">
                <a:solidFill>
                  <a:schemeClr val="tx1"/>
                </a:solidFill>
                <a:effectLst/>
              </a:rPr>
              <a:t>Most businesses that market goods or services to customers within the EU and collect their personal data must appoint a data protection officer. The DPO works on behalf of the customer’s privacy. Thus, the</a:t>
            </a:r>
            <a:r>
              <a:rPr lang="en-US" sz="1100" kern="1200" baseline="0" dirty="0">
                <a:solidFill>
                  <a:schemeClr val="tx1"/>
                </a:solidFill>
                <a:effectLst/>
              </a:rPr>
              <a:t> independent mindset of the DPO may make </a:t>
            </a:r>
            <a:r>
              <a:rPr lang="en-US" sz="1100" kern="1200" dirty="0">
                <a:solidFill>
                  <a:schemeClr val="tx1"/>
                </a:solidFill>
                <a:effectLst/>
              </a:rPr>
              <a:t>recommendations that run contrary to the aims of other data roles within the company.</a:t>
            </a:r>
          </a:p>
          <a:p>
            <a:r>
              <a:rPr lang="en-US" sz="1100" kern="1200" dirty="0">
                <a:solidFill>
                  <a:schemeClr val="tx1"/>
                </a:solidFill>
                <a:effectLst/>
              </a:rPr>
              <a:t>The data protection officer:</a:t>
            </a:r>
          </a:p>
          <a:p>
            <a:pPr marL="180000" lvl="1" indent="-180000">
              <a:buFont typeface="Arial" panose="020B0604020202020204" pitchFamily="34" charset="0"/>
              <a:buChar char="•"/>
            </a:pPr>
            <a:r>
              <a:rPr lang="en-US" sz="1100" kern="1200" dirty="0">
                <a:solidFill>
                  <a:schemeClr val="tx1"/>
                </a:solidFill>
                <a:effectLst/>
              </a:rPr>
              <a:t>Keeps up on laws and practices around data protection</a:t>
            </a:r>
            <a:endParaRPr lang="en-US" sz="1100" dirty="0">
              <a:effectLst/>
            </a:endParaRPr>
          </a:p>
          <a:p>
            <a:pPr marL="180000" lvl="1" indent="-180000">
              <a:buFont typeface="Arial" panose="020B0604020202020204" pitchFamily="34" charset="0"/>
              <a:buChar char="•"/>
            </a:pPr>
            <a:r>
              <a:rPr lang="en-US" sz="1100" kern="1200" dirty="0">
                <a:solidFill>
                  <a:schemeClr val="tx1"/>
                </a:solidFill>
                <a:effectLst/>
              </a:rPr>
              <a:t>Conducts data protection assessments internally</a:t>
            </a:r>
            <a:endParaRPr lang="en-US" sz="1100" dirty="0">
              <a:effectLst/>
            </a:endParaRPr>
          </a:p>
          <a:p>
            <a:pPr marL="180000" lvl="1" indent="-180000">
              <a:buFont typeface="Arial" panose="020B0604020202020204" pitchFamily="34" charset="0"/>
              <a:buChar char="•"/>
            </a:pPr>
            <a:r>
              <a:rPr lang="en-US" sz="1100" kern="1200" dirty="0">
                <a:solidFill>
                  <a:schemeClr val="tx1"/>
                </a:solidFill>
                <a:effectLst/>
              </a:rPr>
              <a:t>Ensures that all other matters of compliance pertaining to data are up-to-date</a:t>
            </a:r>
            <a:endParaRPr lang="en-US" sz="1100" dirty="0">
              <a:effectLst/>
            </a:endParaRPr>
          </a:p>
          <a:p>
            <a:pPr marL="180000" lvl="1" indent="-180000">
              <a:buFont typeface="Arial" panose="020B0604020202020204" pitchFamily="34" charset="0"/>
              <a:buChar char="•"/>
            </a:pPr>
            <a:r>
              <a:rPr lang="en-US" sz="1100" kern="1200" dirty="0">
                <a:solidFill>
                  <a:schemeClr val="tx1"/>
                </a:solidFill>
                <a:effectLst/>
              </a:rPr>
              <a:t>Is responsible for advising the organization of their obligations and monitoring compliance</a:t>
            </a:r>
            <a:endParaRPr lang="en-US" sz="1100" dirty="0">
              <a:effectLst/>
            </a:endParaRPr>
          </a:p>
          <a:p>
            <a:pPr marL="180000" lvl="1" indent="-180000">
              <a:buFont typeface="Arial" panose="020B0604020202020204" pitchFamily="34" charset="0"/>
              <a:buChar char="•"/>
            </a:pPr>
            <a:r>
              <a:rPr lang="en-US" sz="1100" kern="1200" dirty="0">
                <a:solidFill>
                  <a:schemeClr val="tx1"/>
                </a:solidFill>
                <a:effectLst/>
              </a:rPr>
              <a:t>Must report directly to the highest level of management and have 'expert knowledge' of data protection</a:t>
            </a:r>
            <a:endParaRPr lang="en-US" sz="1100" dirty="0">
              <a:effectLst/>
            </a:endParaRPr>
          </a:p>
          <a:p>
            <a:pPr marL="180000" lvl="1" indent="-180000">
              <a:buFont typeface="Arial" panose="020B0604020202020204" pitchFamily="34" charset="0"/>
              <a:buChar char="•"/>
            </a:pPr>
            <a:r>
              <a:rPr lang="en-US" sz="1100" kern="1200" dirty="0">
                <a:solidFill>
                  <a:schemeClr val="tx1"/>
                </a:solidFill>
                <a:effectLst/>
              </a:rPr>
              <a:t>Can also be outsourced</a:t>
            </a:r>
            <a:endParaRPr lang="en-US" sz="1100" dirty="0">
              <a:effectLst/>
            </a:endParaRPr>
          </a:p>
          <a:p>
            <a:r>
              <a:rPr lang="en-US" sz="1100" kern="1200" dirty="0">
                <a:solidFill>
                  <a:schemeClr val="tx1"/>
                </a:solidFill>
                <a:effectLst/>
              </a:rPr>
              <a:t> </a:t>
            </a:r>
          </a:p>
          <a:p>
            <a:pPr lvl="0"/>
            <a:r>
              <a:rPr lang="en-US" sz="1100" b="1" kern="1200" dirty="0">
                <a:solidFill>
                  <a:schemeClr val="tx1"/>
                </a:solidFill>
                <a:effectLst/>
              </a:rPr>
              <a:t>Operations</a:t>
            </a:r>
          </a:p>
          <a:p>
            <a:pPr lvl="0"/>
            <a:r>
              <a:rPr lang="en-US" sz="1100" b="1" kern="1200" dirty="0">
                <a:solidFill>
                  <a:schemeClr val="tx1"/>
                </a:solidFill>
                <a:effectLst/>
              </a:rPr>
              <a:t>Chief Information Officer (CIO), Chief Information Security Officer (CISO) and Business Process Owners</a:t>
            </a:r>
            <a:endParaRPr lang="en-US" sz="1100" dirty="0">
              <a:effectLst/>
            </a:endParaRPr>
          </a:p>
          <a:p>
            <a:r>
              <a:rPr lang="en-US" sz="1100" kern="1200" dirty="0">
                <a:solidFill>
                  <a:schemeClr val="tx1"/>
                </a:solidFill>
                <a:effectLst/>
              </a:rPr>
              <a:t>These roles generally deal with keeping a company’s data safe and making sure that these troves of data are being exploited to improve business functions across the company. The </a:t>
            </a:r>
            <a:r>
              <a:rPr lang="en-US" sz="1100" b="1" kern="1200" dirty="0">
                <a:solidFill>
                  <a:schemeClr val="tx1"/>
                </a:solidFill>
                <a:effectLst/>
              </a:rPr>
              <a:t>CISO </a:t>
            </a:r>
            <a:r>
              <a:rPr lang="en-US" sz="1100" b="0" kern="1200" dirty="0">
                <a:solidFill>
                  <a:schemeClr val="tx1"/>
                </a:solidFill>
                <a:effectLst/>
              </a:rPr>
              <a:t>will:</a:t>
            </a:r>
          </a:p>
          <a:p>
            <a:pPr marL="171450" lvl="0" indent="-171450">
              <a:buFont typeface="Arial" panose="020B0604020202020204" pitchFamily="34" charset="0"/>
              <a:buChar char="•"/>
            </a:pPr>
            <a:r>
              <a:rPr lang="en-US" sz="1100" kern="1200" dirty="0">
                <a:solidFill>
                  <a:schemeClr val="tx1"/>
                </a:solidFill>
                <a:effectLst/>
              </a:rPr>
              <a:t>Define GDPR requirements in the security strategy</a:t>
            </a:r>
            <a:endParaRPr lang="en-US" sz="1100" dirty="0">
              <a:effectLst/>
            </a:endParaRPr>
          </a:p>
          <a:p>
            <a:pPr marL="171450" lvl="0" indent="-171450">
              <a:buFont typeface="Arial" panose="020B0604020202020204" pitchFamily="34" charset="0"/>
              <a:buChar char="•"/>
            </a:pPr>
            <a:r>
              <a:rPr lang="en-US" sz="1100" kern="1200" dirty="0">
                <a:solidFill>
                  <a:schemeClr val="tx1"/>
                </a:solidFill>
                <a:effectLst/>
              </a:rPr>
              <a:t>manage information risk management, security incidents and crisis management, </a:t>
            </a:r>
            <a:endParaRPr lang="en-US" sz="1100" dirty="0">
              <a:effectLst/>
            </a:endParaRPr>
          </a:p>
          <a:p>
            <a:pPr marL="171450" lvl="0" indent="-171450">
              <a:buFont typeface="Arial" panose="020B0604020202020204" pitchFamily="34" charset="0"/>
              <a:buChar char="•"/>
            </a:pPr>
            <a:r>
              <a:rPr lang="en-US" sz="1100" kern="1200" dirty="0">
                <a:solidFill>
                  <a:schemeClr val="tx1"/>
                </a:solidFill>
                <a:effectLst/>
              </a:rPr>
              <a:t>Be responsible for cybersecurity, including monitoring access to personal data and reporting of data breaches</a:t>
            </a:r>
            <a:endParaRPr lang="en-US" sz="1100" dirty="0">
              <a:effectLst/>
            </a:endParaRPr>
          </a:p>
          <a:p>
            <a:pPr marL="171450" lvl="0" indent="-171450">
              <a:buFont typeface="Arial" panose="020B0604020202020204" pitchFamily="34" charset="0"/>
              <a:buChar char="•"/>
            </a:pPr>
            <a:r>
              <a:rPr lang="en-US" sz="1100" kern="1200" dirty="0">
                <a:solidFill>
                  <a:schemeClr val="tx1"/>
                </a:solidFill>
                <a:effectLst/>
              </a:rPr>
              <a:t>Limit who has access to personal data, and make sure that access is authorized and reflects personnel changes that happen within an organization</a:t>
            </a:r>
            <a:endParaRPr lang="en-US" sz="1100" dirty="0">
              <a:effectLst/>
            </a:endParaRPr>
          </a:p>
          <a:p>
            <a:r>
              <a:rPr lang="en-US" sz="1100" kern="1200" dirty="0">
                <a:solidFill>
                  <a:schemeClr val="tx1"/>
                </a:solidFill>
                <a:effectLst/>
              </a:rPr>
              <a:t>A </a:t>
            </a:r>
            <a:r>
              <a:rPr lang="en-US" sz="1100" b="1" kern="1200" dirty="0">
                <a:solidFill>
                  <a:schemeClr val="tx1"/>
                </a:solidFill>
                <a:effectLst/>
              </a:rPr>
              <a:t>CIO</a:t>
            </a:r>
            <a:r>
              <a:rPr lang="en-US" sz="1100" kern="1200" dirty="0">
                <a:solidFill>
                  <a:schemeClr val="tx1"/>
                </a:solidFill>
                <a:effectLst/>
              </a:rPr>
              <a:t> will typically focus on architecture and fulfilment of new rights of the data subject (Chapter 3 GDPR) including:</a:t>
            </a:r>
          </a:p>
          <a:p>
            <a:pPr marL="171450" lvl="0" indent="-171450">
              <a:buFont typeface="Arial" panose="020B0604020202020204" pitchFamily="34" charset="0"/>
              <a:buChar char="•"/>
            </a:pPr>
            <a:r>
              <a:rPr lang="en-US" sz="1100" kern="1200" dirty="0">
                <a:solidFill>
                  <a:schemeClr val="tx1"/>
                </a:solidFill>
                <a:effectLst/>
              </a:rPr>
              <a:t>Data subject’s consent for processing of personal data which might be revoked at any time</a:t>
            </a:r>
            <a:endParaRPr lang="en-US" sz="1100" dirty="0">
              <a:effectLst/>
            </a:endParaRPr>
          </a:p>
          <a:p>
            <a:pPr marL="171450" lvl="0" indent="-171450">
              <a:buFont typeface="Arial" panose="020B0604020202020204" pitchFamily="34" charset="0"/>
              <a:buChar char="•"/>
            </a:pPr>
            <a:r>
              <a:rPr lang="en-US" sz="1100" kern="1200" dirty="0">
                <a:solidFill>
                  <a:schemeClr val="tx1"/>
                </a:solidFill>
                <a:effectLst/>
              </a:rPr>
              <a:t>Data subjects (customers, subscribers, users, employees, partner, external workforce…) will get extended information rights: the right to correct information, the right to export and transfer, as well as the right to be forgotten</a:t>
            </a:r>
            <a:endParaRPr lang="en-US" sz="1100" dirty="0">
              <a:effectLst/>
            </a:endParaRPr>
          </a:p>
          <a:p>
            <a:pPr marL="171450" lvl="0" indent="-171450">
              <a:buFont typeface="Arial" panose="020B0604020202020204" pitchFamily="34" charset="0"/>
              <a:buChar char="•"/>
            </a:pPr>
            <a:r>
              <a:rPr lang="en-US" sz="1100" kern="1200" dirty="0">
                <a:solidFill>
                  <a:schemeClr val="tx1"/>
                </a:solidFill>
                <a:effectLst/>
              </a:rPr>
              <a:t>Information that is no longer required to be stored for (such as for legal reasons) is expected to be completely removed from all storage systems</a:t>
            </a:r>
            <a:endParaRPr lang="en-US" sz="1100" dirty="0">
              <a:effectLst/>
            </a:endParaRPr>
          </a:p>
          <a:p>
            <a:pPr marL="171450" lvl="0" indent="-171450">
              <a:buFont typeface="Arial" panose="020B0604020202020204" pitchFamily="34" charset="0"/>
              <a:buChar char="•"/>
            </a:pPr>
            <a:r>
              <a:rPr lang="en-US" sz="1100" kern="1200" dirty="0">
                <a:solidFill>
                  <a:schemeClr val="tx1"/>
                </a:solidFill>
                <a:effectLst/>
              </a:rPr>
              <a:t>Can advise the DPO on technical solutions </a:t>
            </a:r>
            <a:endParaRPr lang="en-US" sz="1100" dirty="0">
              <a:effectLst/>
            </a:endParaRPr>
          </a:p>
          <a:p>
            <a:endParaRPr lang="en-US" sz="1100" kern="1200" dirty="0">
              <a:solidFill>
                <a:schemeClr val="tx1"/>
              </a:solidFill>
              <a:effectLst/>
            </a:endParaRPr>
          </a:p>
          <a:p>
            <a:r>
              <a:rPr lang="en-US" sz="1100" kern="1200" dirty="0">
                <a:solidFill>
                  <a:schemeClr val="tx1"/>
                </a:solidFill>
                <a:effectLst/>
              </a:rPr>
              <a:t>Regardless the titles and roles, organizations underlying the EU GDPR will establish comprehensive programs addressing these key data protection areas. The more automated and integrated the program is (with existing business applications, audit and compliance tools), the more effective, cost-efficient, and preventive this program will become. </a:t>
            </a:r>
            <a:endParaRPr lang="en-US" sz="1100" baseline="0" dirty="0"/>
          </a:p>
          <a:p>
            <a:pPr defTabSz="1113273">
              <a:defRPr/>
            </a:pP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4</a:t>
            </a:fld>
            <a:endParaRPr lang="en-US" dirty="0"/>
          </a:p>
        </p:txBody>
      </p:sp>
    </p:spTree>
    <p:extLst>
      <p:ext uri="{BB962C8B-B14F-4D97-AF65-F5344CB8AC3E}">
        <p14:creationId xmlns:p14="http://schemas.microsoft.com/office/powerpoint/2010/main" val="3664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dirty="0"/>
          </a:p>
        </p:txBody>
      </p:sp>
      <p:sp>
        <p:nvSpPr>
          <p:cNvPr id="4" name="Slide Number Placeholder 3"/>
          <p:cNvSpPr>
            <a:spLocks noGrp="1"/>
          </p:cNvSpPr>
          <p:nvPr>
            <p:ph type="sldNum" sz="quarter" idx="10"/>
          </p:nvPr>
        </p:nvSpPr>
        <p:spPr/>
        <p:txBody>
          <a:bodyPr/>
          <a:lstStyle/>
          <a:p>
            <a:pPr>
              <a:defRPr/>
            </a:pPr>
            <a:fld id="{D74ADC2B-B19A-47E1-9DE7-906A38E97012}" type="slidenum">
              <a:rPr lang="en-US" smtClean="0"/>
              <a:pPr>
                <a:defRPr/>
              </a:pPr>
              <a:t>5</a:t>
            </a:fld>
            <a:endParaRPr lang="en-US" dirty="0"/>
          </a:p>
        </p:txBody>
      </p:sp>
    </p:spTree>
    <p:extLst>
      <p:ext uri="{BB962C8B-B14F-4D97-AF65-F5344CB8AC3E}">
        <p14:creationId xmlns:p14="http://schemas.microsoft.com/office/powerpoint/2010/main" val="237416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GB" dirty="0"/>
              <a:t>Circles</a:t>
            </a:r>
          </a:p>
          <a:p>
            <a:pPr marL="342900" indent="-342900">
              <a:buAutoNum type="arabicPeriod"/>
            </a:pPr>
            <a:r>
              <a:rPr lang="en-GB" dirty="0"/>
              <a:t>First Circle.</a:t>
            </a:r>
            <a:r>
              <a:rPr lang="en-GB" baseline="0" dirty="0"/>
              <a:t> Typically start with where is my personal data located (which systems &amp; environments, which fields), what types of personal data are stored (any sensitive data). Do I have a way of deleting this data? Do I have a way of setting retention periods on this data when the GDPR purpose is completed, and at the same time blocking who has access to the data during the retention period. And of course deleting when retention is finished. Solutions are Information Steward and Data services for where is &amp; what type of data. Information Life Cycle Management for deletion of SAP (only) data. OpenText for generic ‘digital vault’ to address SAP and non-SAP retention, blocking and deleting. Also paper-based personal data. Customers need to create my register of systems containing personal data, level of risk related to them, show I am deleting data (SAP an non-SAP) in accordance with GDPR, in other words controls. Customers may already be conducting high level Data Privacy Impact Assessments (DPIA). Solution is Process Control. This becomes an important foundation going forward.</a:t>
            </a:r>
            <a:endParaRPr lang="en-GB" dirty="0"/>
          </a:p>
          <a:p>
            <a:pPr marL="342900" indent="-342900">
              <a:buAutoNum type="arabicPeriod"/>
            </a:pPr>
            <a:r>
              <a:rPr lang="en-GB" dirty="0"/>
              <a:t>Second Circle. Need to determine and manage which</a:t>
            </a:r>
            <a:r>
              <a:rPr lang="en-GB" baseline="0" dirty="0"/>
              <a:t> business processes touch personal data or are touched by personal data, and who are the owners of these processes. Could be HR, Procurement, Marketing – could also be the GDPR compliance process. Regulator wants to see accountability for GDPR. Celonis can help analyse processes live. Process Control is the solution to record and mange the register. Businesses also need to understand the purpose (in GDPR terms) that allows processing of this personal data, and the controls exist to manage lawful purpose related to all instances of personal data linked to processes and process owners. Customers should be doing DPIA’s to determine level of risk on processes, and that there are controls to address this. Update compliance, security, notification policies in line with GDPR and get appropriate users to attest they will comply with new policies (questionnaires). Solution is Process Control.</a:t>
            </a:r>
            <a:endParaRPr lang="en-GB" dirty="0"/>
          </a:p>
          <a:p>
            <a:pPr marL="342900" indent="-342900">
              <a:buAutoNum type="arabicPeriod"/>
            </a:pPr>
            <a:r>
              <a:rPr lang="en-GB" dirty="0"/>
              <a:t>Third</a:t>
            </a:r>
            <a:r>
              <a:rPr lang="en-GB" baseline="0" dirty="0"/>
              <a:t> Circle. Revisit and manage who has access to personal data and is it appropriate to their role and function in the business. Authorisation management solutions include Access Control and Dynamic Authorisation Management. Manage who can see what fields on solution GUI’s, solutions UI field masking for SAP, and Dynamic Authorisation Management for SAP and non SAP. Manage inappropriate access to data (data breaches) and investigations, number and type of records accessed (now and over time), mitigation and audit, main solution is Enterprise Threat Detection which is also a high-end next generation cyber-security event monitoring and investigation solution. Dynamic Authorisation Management can also be used for alerting and audit. In the event of a data breach the process of alerting regulator, data subjects, handling the resolution and any control gaps etc. is done in Process Control (linked to the business process, purpose, IT systems, taking input from ETD etc.).</a:t>
            </a:r>
          </a:p>
          <a:p>
            <a:pPr marL="342900" indent="-342900">
              <a:buAutoNum type="arabicPeriod"/>
            </a:pPr>
            <a:r>
              <a:rPr lang="en-GB" baseline="0" dirty="0"/>
              <a:t>Fourth Circle. Put policies, procedures, controls, owners in place for transfers of personal data outside of the EU. Also track that processor contractual agreement is in place for GDPR processing. Document process for portability requests for enterprise systems. Document owners, and that there are controls in place. Solution is Process Control</a:t>
            </a:r>
          </a:p>
          <a:p>
            <a:pPr marL="342900" indent="-342900">
              <a:buAutoNum type="arabicPeriod"/>
            </a:pPr>
            <a:r>
              <a:rPr lang="en-GB" baseline="0" dirty="0"/>
              <a:t>Fifth Circle. Have a central place in the business for the DPO to run exception reports on the state of GDPR compliance, who are process owners, what are the ongoing compliance trends and risks, what is customer exposure in relation to appetite. Demonstrate there is executive engagement, accountability, driving a cultural change. Solution is Process Control.</a:t>
            </a:r>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2607610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11</a:t>
            </a:fld>
            <a:endParaRPr lang="en-US" dirty="0"/>
          </a:p>
        </p:txBody>
      </p:sp>
    </p:spTree>
    <p:extLst>
      <p:ext uri="{BB962C8B-B14F-4D97-AF65-F5344CB8AC3E}">
        <p14:creationId xmlns:p14="http://schemas.microsoft.com/office/powerpoint/2010/main" val="234588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kern="1200" dirty="0">
                <a:solidFill>
                  <a:schemeClr val="tx1"/>
                </a:solidFill>
                <a:effectLst/>
                <a:latin typeface="+mn-lt"/>
                <a:ea typeface="+mn-ea"/>
                <a:cs typeface="+mn-cs"/>
              </a:rPr>
              <a:t>In the above example if there is no backup of the data and services cannot be restored, this could be a data breach</a:t>
            </a:r>
          </a:p>
          <a:p>
            <a:pPr lvl="0"/>
            <a:r>
              <a:rPr lang="en-GB" sz="1400" kern="1200" dirty="0">
                <a:solidFill>
                  <a:schemeClr val="tx1"/>
                </a:solidFill>
                <a:effectLst/>
                <a:latin typeface="+mn-lt"/>
                <a:ea typeface="+mn-ea"/>
                <a:cs typeface="+mn-cs"/>
              </a:rPr>
              <a:t>Systemic gaps in processes that can allow personal data from one subject be made visible/sent to another data subject.</a:t>
            </a:r>
          </a:p>
          <a:p>
            <a:endParaRPr lang="en-GB" dirty="0"/>
          </a:p>
          <a:p>
            <a:r>
              <a:rPr lang="en-GB" sz="1400" kern="1200" dirty="0">
                <a:solidFill>
                  <a:schemeClr val="tx1"/>
                </a:solidFill>
                <a:effectLst/>
                <a:latin typeface="+mn-lt"/>
                <a:ea typeface="+mn-ea"/>
                <a:cs typeface="+mn-cs"/>
              </a:rPr>
              <a:t>Some helpful points to note on data breaches and breach notifications: </a:t>
            </a:r>
          </a:p>
          <a:p>
            <a:pPr lvl="0"/>
            <a:r>
              <a:rPr lang="en-GB" sz="1400" kern="1200" dirty="0">
                <a:solidFill>
                  <a:schemeClr val="tx1"/>
                </a:solidFill>
                <a:effectLst/>
                <a:latin typeface="+mn-lt"/>
                <a:ea typeface="+mn-ea"/>
                <a:cs typeface="+mn-cs"/>
              </a:rPr>
              <a:t>There isn’t going to be a penalty for reporting an incident that ultimately turns out not to be a data breach.</a:t>
            </a:r>
          </a:p>
          <a:p>
            <a:pPr lvl="0"/>
            <a:r>
              <a:rPr lang="en-GB" sz="1400" kern="1200" dirty="0">
                <a:solidFill>
                  <a:schemeClr val="tx1"/>
                </a:solidFill>
                <a:effectLst/>
                <a:latin typeface="+mn-lt"/>
                <a:ea typeface="+mn-ea"/>
                <a:cs typeface="+mn-cs"/>
              </a:rPr>
              <a:t>Where personal data are already </a:t>
            </a:r>
            <a:r>
              <a:rPr lang="en-GB" sz="1400" i="1" kern="1200" dirty="0">
                <a:solidFill>
                  <a:schemeClr val="tx1"/>
                </a:solidFill>
                <a:effectLst/>
                <a:latin typeface="+mn-lt"/>
                <a:ea typeface="+mn-ea"/>
                <a:cs typeface="+mn-cs"/>
              </a:rPr>
              <a:t>publicly</a:t>
            </a:r>
            <a:r>
              <a:rPr lang="en-GB" sz="1400" kern="1200" dirty="0">
                <a:solidFill>
                  <a:schemeClr val="tx1"/>
                </a:solidFill>
                <a:effectLst/>
                <a:latin typeface="+mn-lt"/>
                <a:ea typeface="+mn-ea"/>
                <a:cs typeface="+mn-cs"/>
              </a:rPr>
              <a:t> available, a disclosure by another party of the </a:t>
            </a:r>
            <a:r>
              <a:rPr lang="en-GB" sz="1400" i="1" kern="1200" dirty="0">
                <a:solidFill>
                  <a:schemeClr val="tx1"/>
                </a:solidFill>
                <a:effectLst/>
                <a:latin typeface="+mn-lt"/>
                <a:ea typeface="+mn-ea"/>
                <a:cs typeface="+mn-cs"/>
              </a:rPr>
              <a:t>same</a:t>
            </a:r>
            <a:r>
              <a:rPr lang="en-GB" sz="1400" kern="1200" dirty="0">
                <a:solidFill>
                  <a:schemeClr val="tx1"/>
                </a:solidFill>
                <a:effectLst/>
                <a:latin typeface="+mn-lt"/>
                <a:ea typeface="+mn-ea"/>
                <a:cs typeface="+mn-cs"/>
              </a:rPr>
              <a:t> data is not going to be a risk to individuals and is not going to be considered a data breach.</a:t>
            </a:r>
          </a:p>
          <a:p>
            <a:pPr lvl="0"/>
            <a:r>
              <a:rPr lang="en-GB" sz="1400" kern="1200" dirty="0">
                <a:solidFill>
                  <a:schemeClr val="tx1"/>
                </a:solidFill>
                <a:effectLst/>
                <a:latin typeface="+mn-lt"/>
                <a:ea typeface="+mn-ea"/>
                <a:cs typeface="+mn-cs"/>
              </a:rPr>
              <a:t>Not all data breaches require supervising authorities or data subject to be notified: for example an organisation has a securely encrypted backup of an archive on a CD and it is stolen.</a:t>
            </a:r>
          </a:p>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334206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dirty="0"/>
          </a:p>
        </p:txBody>
      </p:sp>
      <p:sp>
        <p:nvSpPr>
          <p:cNvPr id="4" name="Slide Number Placeholder 3"/>
          <p:cNvSpPr>
            <a:spLocks noGrp="1"/>
          </p:cNvSpPr>
          <p:nvPr>
            <p:ph type="sldNum" sz="quarter" idx="10"/>
          </p:nvPr>
        </p:nvSpPr>
        <p:spPr/>
        <p:txBody>
          <a:bodyPr/>
          <a:lstStyle/>
          <a:p>
            <a:pPr>
              <a:defRPr/>
            </a:pPr>
            <a:fld id="{D74ADC2B-B19A-47E1-9DE7-906A38E97012}" type="slidenum">
              <a:rPr lang="en-US" smtClean="0"/>
              <a:pPr>
                <a:defRPr/>
              </a:pPr>
              <a:t>14</a:t>
            </a:fld>
            <a:endParaRPr lang="en-US" dirty="0"/>
          </a:p>
        </p:txBody>
      </p:sp>
    </p:spTree>
    <p:extLst>
      <p:ext uri="{BB962C8B-B14F-4D97-AF65-F5344CB8AC3E}">
        <p14:creationId xmlns:p14="http://schemas.microsoft.com/office/powerpoint/2010/main" val="274197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GB" sz="1100" dirty="0"/>
              <a:t>Regularly test, assess, evaluate effectiveness of technical + organizational measures for processing security </a:t>
            </a:r>
            <a:endParaRPr lang="en-GB" sz="1100" kern="0" dirty="0">
              <a:ea typeface="Arial Unicode MS" pitchFamily="34" charset="-128"/>
              <a:cs typeface="Arial Unicode MS" pitchFamily="34" charset="-128"/>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GB" sz="1100" kern="0" dirty="0">
                <a:ea typeface="Arial Unicode MS" pitchFamily="34" charset="-128"/>
                <a:cs typeface="Arial Unicode MS" pitchFamily="34" charset="-128"/>
              </a:rPr>
              <a:t>Consent, Contract, Legal obligation, Protect vital interest, Public interest, Legitimate business interest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r>
              <a:rPr lang="en-GB" sz="1100" dirty="0"/>
              <a:t>Article</a:t>
            </a:r>
            <a:r>
              <a:rPr lang="en-GB" sz="1100" baseline="0" dirty="0"/>
              <a:t> 4(2)</a:t>
            </a:r>
          </a:p>
          <a:p>
            <a:endParaRPr lang="en-GB" sz="1100" baseline="0" dirty="0"/>
          </a:p>
          <a:p>
            <a:r>
              <a:rPr lang="en-GB" sz="1100" dirty="0"/>
              <a:t>''processing'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GB" sz="1100" kern="0" dirty="0">
              <a:ea typeface="Arial Unicode MS" pitchFamily="34" charset="-128"/>
              <a:cs typeface="Arial Unicode MS" pitchFamily="34" charset="-128"/>
            </a:endParaRPr>
          </a:p>
          <a:p>
            <a:endParaRPr lang="en-GB" sz="1100" dirty="0"/>
          </a:p>
          <a:p>
            <a:endParaRPr lang="en-GB" sz="1100" dirty="0"/>
          </a:p>
          <a:p>
            <a:r>
              <a:rPr lang="en-GB" sz="1100" dirty="0"/>
              <a:t>Article</a:t>
            </a:r>
            <a:r>
              <a:rPr lang="en-GB" sz="1100" baseline="0" dirty="0"/>
              <a:t> 4(2)</a:t>
            </a:r>
          </a:p>
          <a:p>
            <a:endParaRPr lang="en-GB" sz="1100" baseline="0" dirty="0"/>
          </a:p>
          <a:p>
            <a:r>
              <a:rPr lang="en-GB" sz="1100" dirty="0"/>
              <a:t>''processing'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p>
        </p:txBody>
      </p:sp>
      <p:sp>
        <p:nvSpPr>
          <p:cNvPr id="4" name="Slide Number Placeholder 3"/>
          <p:cNvSpPr>
            <a:spLocks noGrp="1"/>
          </p:cNvSpPr>
          <p:nvPr>
            <p:ph type="sldNum" sz="quarter" idx="10"/>
          </p:nvPr>
        </p:nvSpPr>
        <p:spPr/>
        <p:txBody>
          <a:bodyPr/>
          <a:lstStyle/>
          <a:p>
            <a:pPr>
              <a:defRPr/>
            </a:pPr>
            <a:fld id="{D74ADC2B-B19A-47E1-9DE7-906A38E97012}" type="slidenum">
              <a:rPr lang="en-US" smtClean="0"/>
              <a:pPr>
                <a:defRPr/>
              </a:pPr>
              <a:t>15</a:t>
            </a:fld>
            <a:endParaRPr lang="en-US" dirty="0"/>
          </a:p>
        </p:txBody>
      </p:sp>
    </p:spTree>
    <p:extLst>
      <p:ext uri="{BB962C8B-B14F-4D97-AF65-F5344CB8AC3E}">
        <p14:creationId xmlns:p14="http://schemas.microsoft.com/office/powerpoint/2010/main" val="336533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1" y="0"/>
            <a:ext cx="12192000"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sp>
        <p:nvSpPr>
          <p:cNvPr id="24" name="Classification"/>
          <p:cNvSpPr txBox="1"/>
          <p:nvPr userDrawn="1"/>
        </p:nvSpPr>
        <p:spPr>
          <a:xfrm>
            <a:off x="251935" y="5656842"/>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CUSTOMER</a:t>
            </a:r>
          </a:p>
        </p:txBody>
      </p:sp>
      <p:sp>
        <p:nvSpPr>
          <p:cNvPr id="11" name="Date"/>
          <p:cNvSpPr>
            <a:spLocks noGrp="1"/>
          </p:cNvSpPr>
          <p:nvPr>
            <p:ph type="body" sz="quarter" idx="13"/>
          </p:nvPr>
        </p:nvSpPr>
        <p:spPr>
          <a:xfrm>
            <a:off x="251935" y="5389101"/>
            <a:ext cx="10926804" cy="138467"/>
          </a:xfrm>
        </p:spPr>
        <p:txBody>
          <a:bodyPr/>
          <a:lstStyle>
            <a:lvl1pPr>
              <a:spcBef>
                <a:spcPts val="0"/>
              </a:spcBef>
              <a:defRPr sz="900"/>
            </a:lvl1pPr>
          </a:lstStyle>
          <a:p>
            <a:r>
              <a:rPr lang="en-US" sz="900" dirty="0"/>
              <a:t>Month 00, 2017</a:t>
            </a:r>
          </a:p>
        </p:txBody>
      </p:sp>
      <p:sp>
        <p:nvSpPr>
          <p:cNvPr id="6" name="Speaker"/>
          <p:cNvSpPr>
            <a:spLocks noGrp="1"/>
          </p:cNvSpPr>
          <p:nvPr userDrawn="1">
            <p:ph type="subTitle" idx="1" hasCustomPrompt="1"/>
          </p:nvPr>
        </p:nvSpPr>
        <p:spPr bwMode="gray">
          <a:xfrm>
            <a:off x="251935" y="5085707"/>
            <a:ext cx="10926804" cy="246221"/>
          </a:xfrm>
        </p:spPr>
        <p:txBody>
          <a:bodyPr wrap="square" anchor="t" anchorCtr="0">
            <a:sp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6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 </a:t>
            </a:r>
          </a:p>
        </p:txBody>
      </p:sp>
      <p:sp>
        <p:nvSpPr>
          <p:cNvPr id="2" name="Presentation Title"/>
          <p:cNvSpPr>
            <a:spLocks noGrp="1"/>
          </p:cNvSpPr>
          <p:nvPr>
            <p:ph type="title" hasCustomPrompt="1"/>
          </p:nvPr>
        </p:nvSpPr>
        <p:spPr>
          <a:xfrm>
            <a:off x="251934" y="4140001"/>
            <a:ext cx="10925129" cy="775417"/>
          </a:xfrm>
        </p:spPr>
        <p:txBody>
          <a:bodyPr wrap="square" anchor="t" anchorCtr="0">
            <a:noAutofit/>
          </a:bodyPr>
          <a:lstStyle>
            <a:lvl1pPr>
              <a:lnSpc>
                <a:spcPct val="90000"/>
              </a:lnSpc>
              <a:defRPr sz="2799">
                <a:solidFill>
                  <a:schemeClr val="tx1"/>
                </a:solidFill>
              </a:defRPr>
            </a:lvl1pPr>
          </a:lstStyle>
          <a:p>
            <a:r>
              <a:rPr lang="en-US" sz="2798" dirty="0"/>
              <a:t>Presentation Title</a:t>
            </a:r>
            <a:br>
              <a:rPr lang="en-US" sz="2798" dirty="0"/>
            </a:br>
            <a:r>
              <a:rPr lang="en-US" sz="2798" dirty="0">
                <a:solidFill>
                  <a:schemeClr val="accent1"/>
                </a:solidFill>
              </a:rPr>
              <a:t>Goes Here and Here.</a:t>
            </a:r>
          </a:p>
        </p:txBody>
      </p:sp>
      <p:grpSp>
        <p:nvGrpSpPr>
          <p:cNvPr id="16" name="Hero Motion Band"/>
          <p:cNvGrpSpPr/>
          <p:nvPr userDrawn="1"/>
        </p:nvGrpSpPr>
        <p:grpSpPr>
          <a:xfrm>
            <a:off x="9168785" y="0"/>
            <a:ext cx="3023215" cy="3431012"/>
            <a:chOff x="9232373" y="-1006"/>
            <a:chExt cx="3024002" cy="3431806"/>
          </a:xfrm>
        </p:grpSpPr>
        <p:sp>
          <p:nvSpPr>
            <p:cNvPr id="17" name="Rectangle 16"/>
            <p:cNvSpPr/>
            <p:nvPr userDrawn="1"/>
          </p:nvSpPr>
          <p:spPr bwMode="gray">
            <a:xfrm>
              <a:off x="11248375" y="0"/>
              <a:ext cx="1008000" cy="3430800"/>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240374" y="0"/>
              <a:ext cx="1008000" cy="34308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232373" y="-1006"/>
              <a:ext cx="1008000" cy="34308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934" y="6241747"/>
            <a:ext cx="1578051" cy="360000"/>
          </a:xfrm>
          <a:prstGeom prst="rect">
            <a:avLst/>
          </a:prstGeom>
        </p:spPr>
      </p:pic>
    </p:spTree>
    <p:extLst>
      <p:ext uri="{BB962C8B-B14F-4D97-AF65-F5344CB8AC3E}">
        <p14:creationId xmlns:p14="http://schemas.microsoft.com/office/powerpoint/2010/main" val="159384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69" y="4770000"/>
            <a:ext cx="5326613" cy="1080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5326613"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17" name="Text placeholder - column 2"/>
          <p:cNvSpPr>
            <a:spLocks noGrp="1"/>
          </p:cNvSpPr>
          <p:nvPr>
            <p:ph type="body" sz="quarter" idx="13" hasCustomPrompt="1"/>
          </p:nvPr>
        </p:nvSpPr>
        <p:spPr>
          <a:xfrm>
            <a:off x="6360820" y="4770000"/>
            <a:ext cx="5326613" cy="1080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60820" y="1620000"/>
            <a:ext cx="5326613"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Tree>
    <p:extLst>
      <p:ext uri="{BB962C8B-B14F-4D97-AF65-F5344CB8AC3E}">
        <p14:creationId xmlns:p14="http://schemas.microsoft.com/office/powerpoint/2010/main" val="250494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69" y="4354922"/>
            <a:ext cx="3390317"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3390317"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17" name="Text placeholder - column 2"/>
          <p:cNvSpPr>
            <a:spLocks noGrp="1"/>
          </p:cNvSpPr>
          <p:nvPr>
            <p:ph type="body" sz="quarter" idx="13" hasCustomPrompt="1"/>
          </p:nvPr>
        </p:nvSpPr>
        <p:spPr>
          <a:xfrm>
            <a:off x="8297116" y="4354922"/>
            <a:ext cx="3390317"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97116" y="1620000"/>
            <a:ext cx="3390317"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9" name="Text placeholder - column 2"/>
          <p:cNvSpPr>
            <a:spLocks noGrp="1"/>
          </p:cNvSpPr>
          <p:nvPr>
            <p:ph type="body" sz="quarter" idx="15" hasCustomPrompt="1"/>
          </p:nvPr>
        </p:nvSpPr>
        <p:spPr>
          <a:xfrm>
            <a:off x="4400493" y="4354922"/>
            <a:ext cx="3390317"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400493" y="1620000"/>
            <a:ext cx="3390317"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Tree>
    <p:extLst>
      <p:ext uri="{BB962C8B-B14F-4D97-AF65-F5344CB8AC3E}">
        <p14:creationId xmlns:p14="http://schemas.microsoft.com/office/powerpoint/2010/main" val="72766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69" y="3878220"/>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17" name="Text placeholder - column 2"/>
          <p:cNvSpPr>
            <a:spLocks noGrp="1"/>
          </p:cNvSpPr>
          <p:nvPr>
            <p:ph type="body" sz="quarter" idx="13" hasCustomPrompt="1"/>
          </p:nvPr>
        </p:nvSpPr>
        <p:spPr>
          <a:xfrm>
            <a:off x="9272462" y="3878221"/>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2462"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9" name="Text placeholder - column 2"/>
          <p:cNvSpPr>
            <a:spLocks noGrp="1"/>
          </p:cNvSpPr>
          <p:nvPr>
            <p:ph type="body" sz="quarter" idx="15" hasCustomPrompt="1"/>
          </p:nvPr>
        </p:nvSpPr>
        <p:spPr>
          <a:xfrm>
            <a:off x="3426734" y="3878221"/>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6734"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13" name="Text placeholder - column 2"/>
          <p:cNvSpPr>
            <a:spLocks noGrp="1"/>
          </p:cNvSpPr>
          <p:nvPr>
            <p:ph type="body" sz="quarter" idx="17" hasCustomPrompt="1"/>
          </p:nvPr>
        </p:nvSpPr>
        <p:spPr>
          <a:xfrm>
            <a:off x="6349599" y="3878221"/>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49599"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Tree>
    <p:extLst>
      <p:ext uri="{BB962C8B-B14F-4D97-AF65-F5344CB8AC3E}">
        <p14:creationId xmlns:p14="http://schemas.microsoft.com/office/powerpoint/2010/main" val="268059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802" indent="-395802">
              <a:lnSpc>
                <a:spcPct val="90000"/>
              </a:lnSpc>
              <a:spcBef>
                <a:spcPts val="600"/>
              </a:spcBef>
              <a:defRPr sz="5997" b="1"/>
            </a:lvl1pPr>
            <a:lvl2pPr marL="395802"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93278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5059" y="252000"/>
            <a:ext cx="4066941"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7" name="Text Placeholder 6"/>
          <p:cNvSpPr>
            <a:spLocks noGrp="1"/>
          </p:cNvSpPr>
          <p:nvPr>
            <p:ph type="body" sz="quarter" idx="11" hasCustomPrompt="1"/>
          </p:nvPr>
        </p:nvSpPr>
        <p:spPr bwMode="gray">
          <a:xfrm>
            <a:off x="503868" y="1620000"/>
            <a:ext cx="7090154"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0" y="504000"/>
            <a:ext cx="709015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09584" y="252000"/>
            <a:ext cx="6082416"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7" name="Text Placeholder 6"/>
          <p:cNvSpPr>
            <a:spLocks noGrp="1"/>
          </p:cNvSpPr>
          <p:nvPr>
            <p:ph type="body" sz="quarter" idx="11" hasCustomPrompt="1"/>
          </p:nvPr>
        </p:nvSpPr>
        <p:spPr bwMode="gray">
          <a:xfrm>
            <a:off x="503868" y="1620000"/>
            <a:ext cx="5110669"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3870" y="504000"/>
            <a:ext cx="5110669"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252000"/>
            <a:ext cx="12192000"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Tree>
    <p:extLst>
      <p:ext uri="{BB962C8B-B14F-4D97-AF65-F5344CB8AC3E}">
        <p14:creationId xmlns:p14="http://schemas.microsoft.com/office/powerpoint/2010/main" val="190104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Tree>
    <p:extLst>
      <p:ext uri="{BB962C8B-B14F-4D97-AF65-F5344CB8AC3E}">
        <p14:creationId xmlns:p14="http://schemas.microsoft.com/office/powerpoint/2010/main" val="413979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60820" y="1601628"/>
            <a:ext cx="5326613" cy="4230000"/>
          </a:xfrm>
          <a:solidFill>
            <a:schemeClr val="tx2">
              <a:alpha val="70000"/>
            </a:schemeClr>
          </a:solid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p>
        </p:txBody>
      </p:sp>
      <p:sp>
        <p:nvSpPr>
          <p:cNvPr id="4" name="Text Placeholder 3"/>
          <p:cNvSpPr>
            <a:spLocks noGrp="1"/>
          </p:cNvSpPr>
          <p:nvPr>
            <p:ph type="body" sz="quarter" idx="10" hasCustomPrompt="1"/>
          </p:nvPr>
        </p:nvSpPr>
        <p:spPr>
          <a:xfrm>
            <a:off x="503869"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3869" y="1620000"/>
            <a:ext cx="11182288" cy="4230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lack">
    <p:spTree>
      <p:nvGrpSpPr>
        <p:cNvPr id="1" name=""/>
        <p:cNvGrpSpPr/>
        <p:nvPr/>
      </p:nvGrpSpPr>
      <p:grpSpPr>
        <a:xfrm>
          <a:off x="0" y="0"/>
          <a:ext cx="0" cy="0"/>
          <a:chOff x="0" y="0"/>
          <a:chExt cx="0" cy="0"/>
        </a:xfrm>
      </p:grpSpPr>
      <p:sp>
        <p:nvSpPr>
          <p:cNvPr id="24" name="Classification"/>
          <p:cNvSpPr txBox="1"/>
          <p:nvPr userDrawn="1"/>
        </p:nvSpPr>
        <p:spPr>
          <a:xfrm>
            <a:off x="251935" y="4475406"/>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CUSTOMER</a:t>
            </a:r>
          </a:p>
        </p:txBody>
      </p:sp>
      <p:sp>
        <p:nvSpPr>
          <p:cNvPr id="13" name="Date"/>
          <p:cNvSpPr>
            <a:spLocks noGrp="1"/>
          </p:cNvSpPr>
          <p:nvPr>
            <p:ph type="body" sz="quarter" idx="15" hasCustomPrompt="1"/>
          </p:nvPr>
        </p:nvSpPr>
        <p:spPr>
          <a:xfrm>
            <a:off x="251934" y="3868173"/>
            <a:ext cx="8391388" cy="184666"/>
          </a:xfrm>
        </p:spPr>
        <p:txBody>
          <a:bodyPr>
            <a:noAutofit/>
          </a:bodyPr>
          <a:lstStyle>
            <a:lvl1pPr>
              <a:spcBef>
                <a:spcPts val="0"/>
              </a:spcBef>
              <a:defRPr sz="1200"/>
            </a:lvl1pPr>
          </a:lstStyle>
          <a:p>
            <a:pPr lvl="0"/>
            <a:r>
              <a:rPr lang="en-US" dirty="0"/>
              <a:t>Month 00, 2017</a:t>
            </a:r>
          </a:p>
        </p:txBody>
      </p:sp>
      <p:sp>
        <p:nvSpPr>
          <p:cNvPr id="6" name="Speaker"/>
          <p:cNvSpPr>
            <a:spLocks noGrp="1"/>
          </p:cNvSpPr>
          <p:nvPr userDrawn="1">
            <p:ph type="subTitle" idx="1" hasCustomPrompt="1"/>
          </p:nvPr>
        </p:nvSpPr>
        <p:spPr bwMode="gray">
          <a:xfrm>
            <a:off x="251934" y="3559300"/>
            <a:ext cx="8391388" cy="276999"/>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799"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 </a:t>
            </a:r>
          </a:p>
        </p:txBody>
      </p:sp>
      <p:sp>
        <p:nvSpPr>
          <p:cNvPr id="10" name="Presentation Title"/>
          <p:cNvSpPr>
            <a:spLocks noGrp="1"/>
          </p:cNvSpPr>
          <p:nvPr>
            <p:ph type="body" sz="quarter" idx="14" hasCustomPrompt="1"/>
          </p:nvPr>
        </p:nvSpPr>
        <p:spPr>
          <a:xfrm>
            <a:off x="251934" y="2437078"/>
            <a:ext cx="8391388" cy="886397"/>
          </a:xfrm>
        </p:spPr>
        <p:txBody>
          <a:bodyPr wrap="square">
            <a:noAutofit/>
          </a:bodyPr>
          <a:lstStyle>
            <a:lvl1pPr>
              <a:lnSpc>
                <a:spcPct val="90000"/>
              </a:lnSpc>
              <a:spcBef>
                <a:spcPts val="0"/>
              </a:spcBef>
              <a:defRPr sz="3199" b="1" baseline="0"/>
            </a:lvl1pPr>
          </a:lstStyle>
          <a:p>
            <a:pPr lvl="0"/>
            <a:r>
              <a:rPr lang="en-US" dirty="0"/>
              <a:t>Presentation Title </a:t>
            </a:r>
            <a:br>
              <a:rPr lang="en-US" dirty="0"/>
            </a:br>
            <a:r>
              <a:rPr lang="en-US" dirty="0"/>
              <a:t>Goes Here and Here.</a:t>
            </a:r>
          </a:p>
        </p:txBody>
      </p:sp>
      <p:grpSp>
        <p:nvGrpSpPr>
          <p:cNvPr id="16" name="Hero Motion Band"/>
          <p:cNvGrpSpPr/>
          <p:nvPr userDrawn="1"/>
        </p:nvGrpSpPr>
        <p:grpSpPr>
          <a:xfrm>
            <a:off x="9168785" y="0"/>
            <a:ext cx="3023215" cy="6858000"/>
            <a:chOff x="9232373" y="-1006"/>
            <a:chExt cx="3024002" cy="3431806"/>
          </a:xfrm>
        </p:grpSpPr>
        <p:sp>
          <p:nvSpPr>
            <p:cNvPr id="17" name="Rectangle 16"/>
            <p:cNvSpPr/>
            <p:nvPr userDrawn="1"/>
          </p:nvSpPr>
          <p:spPr bwMode="gray">
            <a:xfrm>
              <a:off x="11248375" y="0"/>
              <a:ext cx="1008000" cy="3430800"/>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240374" y="0"/>
              <a:ext cx="1008000" cy="34308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232373" y="-1006"/>
              <a:ext cx="1008000" cy="34308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934" y="6241747"/>
            <a:ext cx="1578051" cy="360000"/>
          </a:xfrm>
          <a:prstGeom prst="rect">
            <a:avLst/>
          </a:prstGeom>
        </p:spPr>
      </p:pic>
    </p:spTree>
    <p:extLst>
      <p:ext uri="{BB962C8B-B14F-4D97-AF65-F5344CB8AC3E}">
        <p14:creationId xmlns:p14="http://schemas.microsoft.com/office/powerpoint/2010/main" val="63821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236158" y="1142736"/>
            <a:ext cx="11792689" cy="220929"/>
          </a:xfrm>
          <a:prstGeom prst="rect">
            <a:avLst/>
          </a:prstGeom>
          <a:solidFill>
            <a:schemeClr val="bg1"/>
          </a:solidFill>
          <a:ln w="6350" algn="ctr">
            <a:noFill/>
            <a:miter lim="800000"/>
            <a:headEnd/>
            <a:tailEnd/>
          </a:ln>
        </p:spPr>
        <p:txBody>
          <a:bodyPr lIns="89956" tIns="71964" rIns="89956" bIns="71964"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924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869" y="2905487"/>
            <a:ext cx="5326613"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869" y="1467009"/>
            <a:ext cx="5326613" cy="923116"/>
          </a:xfrm>
        </p:spPr>
        <p:txBody>
          <a:bodyPr anchor="t" anchorCtr="0">
            <a:noAutofit/>
          </a:bodyPr>
          <a:lstStyle>
            <a:lvl1pPr>
              <a:defRPr sz="5498">
                <a:solidFill>
                  <a:schemeClr val="accent1"/>
                </a:solidFill>
                <a:latin typeface="+mj-lt"/>
              </a:defRPr>
            </a:lvl1pPr>
          </a:lstStyle>
          <a:p>
            <a:r>
              <a:rPr lang="en-US" dirty="0"/>
              <a:t>Thank you.</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869" y="5994000"/>
            <a:ext cx="1578051" cy="360000"/>
          </a:xfrm>
          <a:prstGeom prst="rect">
            <a:avLst/>
          </a:prstGeom>
        </p:spPr>
      </p:pic>
    </p:spTree>
    <p:extLst>
      <p:ext uri="{BB962C8B-B14F-4D97-AF65-F5344CB8AC3E}">
        <p14:creationId xmlns:p14="http://schemas.microsoft.com/office/powerpoint/2010/main" val="7810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503868" y="1620000"/>
            <a:ext cx="11182288" cy="3153980"/>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503869" y="719834"/>
            <a:ext cx="9538190"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399" b="0" noProof="0" dirty="0"/>
              <a:t>© 2017 SAP SE or an SAP affiliate company. All rights reserved.</a:t>
            </a:r>
          </a:p>
        </p:txBody>
      </p:sp>
      <p:grpSp>
        <p:nvGrpSpPr>
          <p:cNvPr id="6" name="Group 5"/>
          <p:cNvGrpSpPr/>
          <p:nvPr userDrawn="1"/>
        </p:nvGrpSpPr>
        <p:grpSpPr>
          <a:xfrm>
            <a:off x="0" y="0"/>
            <a:ext cx="12193625" cy="251942"/>
            <a:chOff x="0" y="0"/>
            <a:chExt cx="12196800" cy="251942"/>
          </a:xfrm>
        </p:grpSpPr>
        <p:sp>
          <p:nvSpPr>
            <p:cNvPr id="7" name="Rectangle 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8" name="Secondary Motion Band"/>
            <p:cNvGrpSpPr/>
            <p:nvPr userDrawn="1"/>
          </p:nvGrpSpPr>
          <p:grpSpPr>
            <a:xfrm>
              <a:off x="10682127" y="0"/>
              <a:ext cx="1513048" cy="251942"/>
              <a:chOff x="10682127" y="0"/>
              <a:chExt cx="1513048" cy="252000"/>
            </a:xfrm>
          </p:grpSpPr>
          <p:sp>
            <p:nvSpPr>
              <p:cNvPr id="9" name="Rectangle 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 name="Rectangle 1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5192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503869" y="1620000"/>
            <a:ext cx="11182288" cy="3830931"/>
          </a:xfrm>
          <a:prstGeom prst="rect">
            <a:avLst/>
          </a:prstGeom>
          <a:noFill/>
        </p:spPr>
        <p:txBody>
          <a:bodyPr wrap="square" lIns="0" tIns="0" rIns="0" bIns="0" rtlCol="0">
            <a:spAutoFit/>
          </a:bodyPr>
          <a:lstStyle/>
          <a:p>
            <a:pPr>
              <a:spcBef>
                <a:spcPts val="1200"/>
              </a:spcBef>
            </a:pPr>
            <a:r>
              <a:rPr lang="en-US" sz="11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1200"/>
              </a:spcBef>
            </a:pPr>
            <a:r>
              <a:rPr lang="en-US" sz="11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1200"/>
              </a:spcBef>
            </a:pPr>
            <a:r>
              <a:rPr lang="en-US" sz="11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en-US" sz="1100" kern="1200" noProof="0" dirty="0">
                <a:solidFill>
                  <a:schemeClr val="tx1"/>
                </a:solidFill>
                <a:effectLst/>
                <a:latin typeface="Arial"/>
                <a:ea typeface="+mn-ea"/>
                <a:cs typeface="+mn-cs"/>
              </a:rPr>
            </a:br>
            <a:r>
              <a:rPr lang="en-US" sz="11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en-US" sz="1100" kern="1200" noProof="0" dirty="0">
                <a:solidFill>
                  <a:schemeClr val="tx1"/>
                </a:solidFill>
                <a:effectLst/>
                <a:latin typeface="Arial"/>
                <a:ea typeface="+mn-ea"/>
                <a:cs typeface="+mn-cs"/>
              </a:rPr>
            </a:br>
            <a:r>
              <a:rPr lang="en-US" sz="11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en-US" sz="11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tatsächlichen Ergebnisse von den Erwartungen abweichen können. Dem Leser wird empfohlen, diesen vorausschauenden Aussagen kein übertriebenes Vertrauen zu schenken und sich bei Kaufentscheidungen nicht auf sie zu stützen.</a:t>
            </a:r>
          </a:p>
          <a:p>
            <a:pPr>
              <a:spcBef>
                <a:spcPts val="1200"/>
              </a:spcBef>
            </a:pPr>
            <a:r>
              <a:rPr lang="en-US" sz="11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en-US" sz="1100" kern="1200" noProof="0" dirty="0">
                <a:solidFill>
                  <a:schemeClr val="tx1"/>
                </a:solidFill>
                <a:effectLst/>
                <a:latin typeface="Arial"/>
                <a:ea typeface="+mn-ea"/>
                <a:cs typeface="+mn-cs"/>
              </a:rPr>
            </a:br>
            <a:r>
              <a:rPr lang="en-US" sz="1100" kern="1200" noProof="0" dirty="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en-US" sz="1100" kern="1200" noProof="0" dirty="0">
                <a:solidFill>
                  <a:schemeClr val="tx1"/>
                </a:solidFill>
                <a:effectLst/>
                <a:latin typeface="Arial"/>
                <a:ea typeface="+mn-ea"/>
                <a:cs typeface="+mn-cs"/>
              </a:rPr>
            </a:br>
            <a:r>
              <a:rPr lang="en-US" sz="1100" kern="1200" noProof="0" dirty="0">
                <a:solidFill>
                  <a:schemeClr val="tx1"/>
                </a:solidFill>
                <a:effectLst/>
                <a:latin typeface="Arial"/>
                <a:ea typeface="+mn-ea"/>
                <a:cs typeface="+mn-cs"/>
              </a:rPr>
              <a:t>Zusätzliche Informationen zur Marke und Vermerke finden Sie auf der Seite </a:t>
            </a:r>
            <a:r>
              <a:rPr lang="en-US" sz="1100" kern="1200" noProof="0" dirty="0">
                <a:solidFill>
                  <a:schemeClr val="tx1"/>
                </a:solidFill>
                <a:effectLst/>
                <a:latin typeface="Arial"/>
                <a:ea typeface="+mn-ea"/>
                <a:cs typeface="+mn-cs"/>
                <a:hlinkClick r:id="rId2"/>
              </a:rPr>
              <a:t>http://www.sap.com/corporate-de/legal/copyright/index.epx</a:t>
            </a:r>
            <a:endParaRPr lang="en-US" sz="1100" kern="1200" noProof="0" dirty="0">
              <a:solidFill>
                <a:schemeClr val="tx1"/>
              </a:solidFill>
              <a:effectLst/>
              <a:latin typeface="Arial"/>
              <a:ea typeface="+mn-ea"/>
              <a:cs typeface="+mn-cs"/>
            </a:endParaRPr>
          </a:p>
        </p:txBody>
      </p:sp>
      <p:sp>
        <p:nvSpPr>
          <p:cNvPr id="5" name="TextBox 4"/>
          <p:cNvSpPr txBox="1"/>
          <p:nvPr userDrawn="1"/>
        </p:nvSpPr>
        <p:spPr bwMode="gray">
          <a:xfrm>
            <a:off x="503869" y="719834"/>
            <a:ext cx="11182288"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399" b="0" noProof="0" dirty="0"/>
              <a:t>© 2017 SAP SE oder ein SAP-Konzernunternehmen. Alle Rechte vorbehalten.</a:t>
            </a:r>
          </a:p>
        </p:txBody>
      </p:sp>
      <p:grpSp>
        <p:nvGrpSpPr>
          <p:cNvPr id="6" name="Group 5"/>
          <p:cNvGrpSpPr/>
          <p:nvPr userDrawn="1"/>
        </p:nvGrpSpPr>
        <p:grpSpPr>
          <a:xfrm>
            <a:off x="0" y="0"/>
            <a:ext cx="12193625" cy="251942"/>
            <a:chOff x="0" y="0"/>
            <a:chExt cx="12196800" cy="251942"/>
          </a:xfrm>
        </p:grpSpPr>
        <p:sp>
          <p:nvSpPr>
            <p:cNvPr id="7" name="Rectangle 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8" name="Secondary Motion Band"/>
            <p:cNvGrpSpPr/>
            <p:nvPr userDrawn="1"/>
          </p:nvGrpSpPr>
          <p:grpSpPr>
            <a:xfrm>
              <a:off x="10682127" y="0"/>
              <a:ext cx="1513048" cy="251942"/>
              <a:chOff x="10682127" y="0"/>
              <a:chExt cx="1513048" cy="252000"/>
            </a:xfrm>
          </p:grpSpPr>
          <p:sp>
            <p:nvSpPr>
              <p:cNvPr id="9" name="Rectangle 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 name="Rectangle 1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91186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ture, KPI, Table ">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4" name="Text Placeholder 3"/>
          <p:cNvSpPr>
            <a:spLocks noGrp="1"/>
          </p:cNvSpPr>
          <p:nvPr>
            <p:ph type="body" sz="quarter" idx="11" hasCustomPrompt="1"/>
          </p:nvPr>
        </p:nvSpPr>
        <p:spPr>
          <a:xfrm>
            <a:off x="4704001" y="5148002"/>
            <a:ext cx="1872000" cy="918167"/>
          </a:xfrm>
        </p:spPr>
        <p:txBody>
          <a:bodyPr/>
          <a:lstStyle>
            <a:lvl1pPr>
              <a:defRPr lang="en-US" sz="6397" kern="0" dirty="0">
                <a:solidFill>
                  <a:schemeClr val="accent1"/>
                </a:solidFill>
                <a:latin typeface="Arial"/>
                <a:ea typeface="Arial Unicode MS" pitchFamily="34" charset="-128"/>
                <a:cs typeface="Arial Unicode MS" pitchFamily="34" charset="-128"/>
              </a:defRPr>
            </a:lvl1pPr>
          </a:lstStyle>
          <a:p>
            <a:pPr lvl="0"/>
            <a:r>
              <a:rPr lang="en-US" dirty="0"/>
              <a:t>11%</a:t>
            </a:r>
          </a:p>
        </p:txBody>
      </p:sp>
      <p:sp>
        <p:nvSpPr>
          <p:cNvPr id="12" name="Text Placeholder 11"/>
          <p:cNvSpPr>
            <a:spLocks noGrp="1"/>
          </p:cNvSpPr>
          <p:nvPr>
            <p:ph type="body" sz="quarter" idx="12" hasCustomPrompt="1"/>
          </p:nvPr>
        </p:nvSpPr>
        <p:spPr>
          <a:xfrm>
            <a:off x="6576000" y="5148002"/>
            <a:ext cx="5184200" cy="918167"/>
          </a:xfrm>
        </p:spPr>
        <p:txBody>
          <a:bodyPr tIns="171453"/>
          <a:lstStyle>
            <a:lvl1pPr>
              <a:defRPr sz="1400" b="0"/>
            </a:lvl1pPr>
            <a:lvl2pPr>
              <a:spcBef>
                <a:spcPts val="476"/>
              </a:spcBef>
              <a:defRPr sz="1200"/>
            </a:lvl2pPr>
          </a:lstStyle>
          <a:p>
            <a:pPr lvl="0"/>
            <a:r>
              <a:rPr lang="en-US" dirty="0"/>
              <a:t>Customer KPI</a:t>
            </a:r>
          </a:p>
          <a:p>
            <a:pPr lvl="1"/>
            <a:r>
              <a:rPr lang="en-US" dirty="0"/>
              <a:t>Source</a:t>
            </a:r>
          </a:p>
        </p:txBody>
      </p:sp>
      <p:sp>
        <p:nvSpPr>
          <p:cNvPr id="7" name="Picture Placeholder 4"/>
          <p:cNvSpPr>
            <a:spLocks noGrp="1"/>
          </p:cNvSpPr>
          <p:nvPr>
            <p:ph type="pic" sz="quarter" idx="13"/>
          </p:nvPr>
        </p:nvSpPr>
        <p:spPr>
          <a:xfrm>
            <a:off x="432000" y="1692002"/>
            <a:ext cx="3840000" cy="4392000"/>
          </a:xfrm>
        </p:spPr>
        <p:txBody>
          <a:bodyPr/>
          <a:lstStyle/>
          <a:p>
            <a:endParaRPr lang="en-US" dirty="0"/>
          </a:p>
        </p:txBody>
      </p:sp>
    </p:spTree>
    <p:extLst>
      <p:ext uri="{BB962C8B-B14F-4D97-AF65-F5344CB8AC3E}">
        <p14:creationId xmlns:p14="http://schemas.microsoft.com/office/powerpoint/2010/main" val="13401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Divider Page with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169695" y="3915174"/>
            <a:ext cx="10653466" cy="369246"/>
          </a:xfrm>
        </p:spPr>
        <p:txBody>
          <a:bodyPr anchor="t" anchorCtr="0">
            <a:noAutofit/>
          </a:bodyPr>
          <a:lstStyle>
            <a:lvl1pPr>
              <a:defRPr sz="2399">
                <a:solidFill>
                  <a:schemeClr val="tx1"/>
                </a:solidFill>
                <a:latin typeface="+mj-lt"/>
              </a:defRPr>
            </a:lvl1pPr>
          </a:lstStyle>
          <a:p>
            <a:r>
              <a:rPr lang="en-US" dirty="0"/>
              <a:t>Divider page</a:t>
            </a:r>
          </a:p>
        </p:txBody>
      </p:sp>
      <p:sp>
        <p:nvSpPr>
          <p:cNvPr id="5" name="Picture Placeholder 4"/>
          <p:cNvSpPr>
            <a:spLocks noGrp="1"/>
          </p:cNvSpPr>
          <p:nvPr>
            <p:ph type="pic" sz="quarter" idx="10"/>
          </p:nvPr>
        </p:nvSpPr>
        <p:spPr>
          <a:xfrm>
            <a:off x="0" y="0"/>
            <a:ext cx="12193625" cy="3419208"/>
          </a:xfrm>
          <a:solidFill>
            <a:schemeClr val="tx2"/>
          </a:solidFill>
        </p:spPr>
        <p:txBody>
          <a:bodyPr vert="horz" lIns="0" tIns="432000" rIns="0" bIns="0" rtlCol="0" anchor="t" anchorCtr="0">
            <a:noAutofit/>
          </a:bodyPr>
          <a:lstStyle>
            <a:lvl1pPr>
              <a:defRPr lang="en-US" sz="2099"/>
            </a:lvl1pPr>
          </a:lstStyle>
          <a:p>
            <a:pPr lvl="0" algn="ctr">
              <a:spcBef>
                <a:spcPts val="1928"/>
              </a:spcBef>
            </a:pPr>
            <a:endParaRPr lang="en-US" dirty="0"/>
          </a:p>
        </p:txBody>
      </p:sp>
      <p:grpSp>
        <p:nvGrpSpPr>
          <p:cNvPr id="4" name="Group 3"/>
          <p:cNvGrpSpPr/>
          <p:nvPr userDrawn="1"/>
        </p:nvGrpSpPr>
        <p:grpSpPr>
          <a:xfrm>
            <a:off x="0" y="3983618"/>
            <a:ext cx="935756" cy="232357"/>
            <a:chOff x="0" y="1368000"/>
            <a:chExt cx="936000" cy="3600000"/>
          </a:xfrm>
        </p:grpSpPr>
        <p:sp>
          <p:nvSpPr>
            <p:cNvPr id="6" name="Rectangle 5"/>
            <p:cNvSpPr/>
            <p:nvPr userDrawn="1"/>
          </p:nvSpPr>
          <p:spPr bwMode="gray">
            <a:xfrm>
              <a:off x="0" y="1368000"/>
              <a:ext cx="234000" cy="3600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Rectangle 6"/>
            <p:cNvSpPr/>
            <p:nvPr userDrawn="1"/>
          </p:nvSpPr>
          <p:spPr bwMode="gray">
            <a:xfrm>
              <a:off x="234000" y="1368000"/>
              <a:ext cx="234000" cy="3600000"/>
            </a:xfrm>
            <a:prstGeom prst="rect">
              <a:avLst/>
            </a:prstGeom>
            <a:solidFill>
              <a:schemeClr val="accent1">
                <a:alpha val="6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 name="Rectangle 7"/>
            <p:cNvSpPr/>
            <p:nvPr userDrawn="1"/>
          </p:nvSpPr>
          <p:spPr bwMode="gray">
            <a:xfrm>
              <a:off x="468000" y="1368000"/>
              <a:ext cx="234000" cy="3600000"/>
            </a:xfrm>
            <a:prstGeom prst="rect">
              <a:avLst/>
            </a:prstGeom>
            <a:solidFill>
              <a:schemeClr val="accent1">
                <a:alpha val="8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 name="Rectangle 8"/>
            <p:cNvSpPr/>
            <p:nvPr userDrawn="1"/>
          </p:nvSpPr>
          <p:spPr bwMode="gray">
            <a:xfrm>
              <a:off x="702000" y="1368000"/>
              <a:ext cx="234000" cy="3600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35124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4_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3916" y="162000"/>
            <a:ext cx="11542194" cy="2134800"/>
          </a:xfrm>
          <a:solidFill>
            <a:schemeClr val="bg1">
              <a:lumMod val="95000"/>
            </a:schemeClr>
          </a:solidFill>
        </p:spPr>
        <p:txBody>
          <a:bodyPr tIns="600113"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3916" y="2444400"/>
            <a:ext cx="11542194" cy="923116"/>
          </a:xfrm>
        </p:spPr>
        <p:txBody>
          <a:bodyPr anchor="t" anchorCtr="0">
            <a:noAutofit/>
          </a:bodyPr>
          <a:lstStyle>
            <a:lvl1pPr>
              <a:defRPr sz="5997">
                <a:solidFill>
                  <a:schemeClr val="tx1"/>
                </a:solidFill>
                <a:latin typeface="+mj-lt"/>
              </a:defRPr>
            </a:lvl1pPr>
          </a:lstStyle>
          <a:p>
            <a:r>
              <a:rPr lang="en-US" dirty="0"/>
              <a:t>Divider page</a:t>
            </a:r>
          </a:p>
        </p:txBody>
      </p:sp>
      <p:sp>
        <p:nvSpPr>
          <p:cNvPr id="12" name="Rectangle 11"/>
          <p:cNvSpPr/>
          <p:nvPr/>
        </p:nvSpPr>
        <p:spPr bwMode="gray">
          <a:xfrm>
            <a:off x="323916" y="0"/>
            <a:ext cx="11542194" cy="162000"/>
          </a:xfrm>
          <a:prstGeom prst="rect">
            <a:avLst/>
          </a:prstGeom>
          <a:solidFill>
            <a:schemeClr val="accent1"/>
          </a:solidFill>
          <a:ln w="9525" algn="ctr">
            <a:noFill/>
            <a:miter lim="800000"/>
            <a:headEnd/>
            <a:tailEnd/>
          </a:ln>
        </p:spPr>
        <p:txBody>
          <a:bodyPr lIns="107110" tIns="85688" rIns="107110" bIns="85688" rtlCol="0" anchor="ctr"/>
          <a:lstStyle/>
          <a:p>
            <a:pPr marR="0" algn="ctr" defTabSz="1088231" eaLnBrk="1" fontAlgn="base" latinLnBrk="0" hangingPunct="1">
              <a:lnSpc>
                <a:spcPct val="100000"/>
              </a:lnSpc>
              <a:spcBef>
                <a:spcPct val="50000"/>
              </a:spcBef>
              <a:spcAft>
                <a:spcPct val="0"/>
              </a:spcAft>
              <a:buClr>
                <a:srgbClr val="F0AB00"/>
              </a:buClr>
              <a:buSzPct val="80000"/>
              <a:tabLst/>
            </a:pPr>
            <a:endParaRPr kumimoji="0" lang="en-US" sz="18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3916" y="3506402"/>
            <a:ext cx="11542194" cy="620713"/>
          </a:xfrm>
        </p:spPr>
        <p:txBody>
          <a:bodyPr/>
          <a:lstStyle>
            <a:lvl1pPr>
              <a:spcBef>
                <a:spcPts val="1429"/>
              </a:spcBef>
              <a:defRPr sz="1899" b="0"/>
            </a:lvl1pPr>
          </a:lstStyle>
          <a:p>
            <a:r>
              <a:rPr lang="en-US" dirty="0"/>
              <a:t>Subtitle if needed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355" y="6082318"/>
            <a:ext cx="916520" cy="453495"/>
          </a:xfrm>
          <a:prstGeom prst="rect">
            <a:avLst/>
          </a:prstGeom>
        </p:spPr>
      </p:pic>
    </p:spTree>
    <p:extLst>
      <p:ext uri="{BB962C8B-B14F-4D97-AF65-F5344CB8AC3E}">
        <p14:creationId xmlns:p14="http://schemas.microsoft.com/office/powerpoint/2010/main" val="2900713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Cover with im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sp>
        <p:nvSpPr>
          <p:cNvPr id="5" name="Cover Image Placeholder"/>
          <p:cNvSpPr>
            <a:spLocks noGrp="1"/>
          </p:cNvSpPr>
          <p:nvPr>
            <p:ph type="pic" sz="quarter" idx="12" hasCustomPrompt="1"/>
          </p:nvPr>
        </p:nvSpPr>
        <p:spPr>
          <a:xfrm>
            <a:off x="1" y="0"/>
            <a:ext cx="12192000"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sp>
        <p:nvSpPr>
          <p:cNvPr id="13" name="Classification"/>
          <p:cNvSpPr txBox="1"/>
          <p:nvPr userDrawn="1"/>
        </p:nvSpPr>
        <p:spPr>
          <a:xfrm>
            <a:off x="287926"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CUSTOMER</a:t>
            </a:r>
          </a:p>
        </p:txBody>
      </p:sp>
      <p:sp>
        <p:nvSpPr>
          <p:cNvPr id="19" name="Speaker"/>
          <p:cNvSpPr>
            <a:spLocks noGrp="1"/>
          </p:cNvSpPr>
          <p:nvPr userDrawn="1">
            <p:ph type="subTitle" idx="1" hasCustomPrompt="1"/>
          </p:nvPr>
        </p:nvSpPr>
        <p:spPr bwMode="gray">
          <a:xfrm>
            <a:off x="287925" y="5130490"/>
            <a:ext cx="10897962"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2017</a:t>
            </a:r>
          </a:p>
        </p:txBody>
      </p:sp>
      <p:sp>
        <p:nvSpPr>
          <p:cNvPr id="20" name="Presentation Title"/>
          <p:cNvSpPr>
            <a:spLocks noGrp="1"/>
          </p:cNvSpPr>
          <p:nvPr userDrawn="1">
            <p:ph type="body" sz="quarter" idx="14" hasCustomPrompt="1"/>
          </p:nvPr>
        </p:nvSpPr>
        <p:spPr>
          <a:xfrm>
            <a:off x="287925" y="4024430"/>
            <a:ext cx="10896336" cy="997196"/>
          </a:xfrm>
        </p:spPr>
        <p:txBody>
          <a:bodyPr wrap="square">
            <a:spAutoFit/>
          </a:bodyPr>
          <a:lstStyle>
            <a:lvl1pPr>
              <a:lnSpc>
                <a:spcPct val="90000"/>
              </a:lnSpc>
              <a:spcBef>
                <a:spcPts val="0"/>
              </a:spcBef>
              <a:defRPr sz="3599" b="1" baseline="0"/>
            </a:lvl1pPr>
          </a:lstStyle>
          <a:p>
            <a:pPr lvl="0"/>
            <a:r>
              <a:rPr lang="en-US" dirty="0"/>
              <a:t>Presentation Title </a:t>
            </a:r>
            <a:br>
              <a:rPr lang="en-US" dirty="0"/>
            </a:br>
            <a:r>
              <a:rPr lang="en-US" dirty="0"/>
              <a:t>Goes Here and Here.</a:t>
            </a:r>
          </a:p>
        </p:txBody>
      </p:sp>
    </p:spTree>
    <p:extLst>
      <p:ext uri="{BB962C8B-B14F-4D97-AF65-F5344CB8AC3E}">
        <p14:creationId xmlns:p14="http://schemas.microsoft.com/office/powerpoint/2010/main" val="419149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3917" y="1692000"/>
            <a:ext cx="11542194" cy="3384758"/>
          </a:xfrm>
        </p:spPr>
        <p:txBody>
          <a:bodyPr>
            <a:spAutoFit/>
          </a:bodyPr>
          <a:lstStyle>
            <a:lvl1pPr>
              <a:spcBef>
                <a:spcPts val="2399"/>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167090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69" y="1620000"/>
            <a:ext cx="11182288" cy="4230000"/>
          </a:xfrm>
        </p:spPr>
        <p:txBody>
          <a:bodyPr>
            <a:no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3869" y="3060000"/>
            <a:ext cx="11182288" cy="369246"/>
          </a:xfrm>
        </p:spPr>
        <p:txBody>
          <a:bodyPr anchor="ctr" anchorCtr="0">
            <a:noAutofit/>
          </a:bodyPr>
          <a:lstStyle>
            <a:lvl1pPr>
              <a:defRPr sz="2399">
                <a:solidFill>
                  <a:schemeClr val="tx1"/>
                </a:solidFill>
                <a:latin typeface="+mj-lt"/>
              </a:defRPr>
            </a:lvl1pPr>
          </a:lstStyle>
          <a:p>
            <a:r>
              <a:rPr lang="en-US" dirty="0"/>
              <a:t>Divider page</a:t>
            </a:r>
          </a:p>
        </p:txBody>
      </p:sp>
    </p:spTree>
    <p:extLst>
      <p:ext uri="{BB962C8B-B14F-4D97-AF65-F5344CB8AC3E}">
        <p14:creationId xmlns:p14="http://schemas.microsoft.com/office/powerpoint/2010/main" val="41095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2000" cy="3430800"/>
          </a:xfrm>
          <a:solidFill>
            <a:schemeClr val="tx2">
              <a:alpha val="70000"/>
            </a:schemeClr>
          </a:solidFill>
        </p:spPr>
        <p:txBody>
          <a:bodyPr tIns="324000"/>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231"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 scene art</a:t>
            </a:r>
          </a:p>
        </p:txBody>
      </p:sp>
      <p:sp>
        <p:nvSpPr>
          <p:cNvPr id="2" name="Divider text"/>
          <p:cNvSpPr>
            <a:spLocks noGrp="1"/>
          </p:cNvSpPr>
          <p:nvPr>
            <p:ph type="ctrTitle" hasCustomPrompt="1"/>
          </p:nvPr>
        </p:nvSpPr>
        <p:spPr bwMode="gray">
          <a:xfrm>
            <a:off x="503869" y="1440000"/>
            <a:ext cx="11182288" cy="369246"/>
          </a:xfrm>
        </p:spPr>
        <p:txBody>
          <a:bodyPr anchor="t" anchorCtr="0">
            <a:noAutofit/>
          </a:bodyPr>
          <a:lstStyle>
            <a:lvl1pPr>
              <a:defRPr sz="2399">
                <a:solidFill>
                  <a:schemeClr val="tx1"/>
                </a:solidFill>
                <a:latin typeface="+mj-lt"/>
              </a:defRPr>
            </a:lvl1pPr>
          </a:lstStyle>
          <a:p>
            <a:r>
              <a:rPr lang="en-US" dirty="0"/>
              <a:t>Divider page</a:t>
            </a:r>
          </a:p>
        </p:txBody>
      </p:sp>
    </p:spTree>
    <p:extLst>
      <p:ext uri="{BB962C8B-B14F-4D97-AF65-F5344CB8AC3E}">
        <p14:creationId xmlns:p14="http://schemas.microsoft.com/office/powerpoint/2010/main" val="100898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03869" y="1620000"/>
            <a:ext cx="11182288" cy="4230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02388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869"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60820"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4115"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6406" y="6536752"/>
            <a:ext cx="141027"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3923" y="6559835"/>
            <a:ext cx="440826" cy="92333"/>
          </a:xfrm>
          <a:prstGeom prst="rect">
            <a:avLst/>
          </a:prstGeom>
          <a:noFill/>
        </p:spPr>
        <p:txBody>
          <a:bodyPr wrap="none" lIns="0" tIns="0" rIns="0" bIns="0" rtlCol="0">
            <a:spAutoFit/>
          </a:bodyPr>
          <a:lstStyle/>
          <a:p>
            <a:pPr marL="0" marR="0" indent="0" algn="l" defTabSz="108823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CUSTOMER</a:t>
            </a:r>
          </a:p>
        </p:txBody>
      </p:sp>
      <p:sp>
        <p:nvSpPr>
          <p:cNvPr id="10" name="Copyright"/>
          <p:cNvSpPr txBox="1"/>
          <p:nvPr userDrawn="1"/>
        </p:nvSpPr>
        <p:spPr bwMode="black">
          <a:xfrm>
            <a:off x="503870" y="6559835"/>
            <a:ext cx="2269088" cy="92333"/>
          </a:xfrm>
          <a:prstGeom prst="rect">
            <a:avLst/>
          </a:prstGeom>
          <a:noFill/>
        </p:spPr>
        <p:txBody>
          <a:bodyPr wrap="square" lIns="0" tIns="0" rIns="0" bIns="0" rtlCol="0">
            <a:spAutoFit/>
          </a:bodyPr>
          <a:lstStyle/>
          <a:p>
            <a:pPr marL="84096" marR="0" indent="-84096" algn="l" defTabSz="108823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2017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503870" y="1620000"/>
            <a:ext cx="11183564"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503870" y="504000"/>
            <a:ext cx="11183564"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4" name="Group 3"/>
          <p:cNvGrpSpPr/>
          <p:nvPr userDrawn="1"/>
        </p:nvGrpSpPr>
        <p:grpSpPr>
          <a:xfrm>
            <a:off x="0" y="0"/>
            <a:ext cx="12193625" cy="251942"/>
            <a:chOff x="0" y="0"/>
            <a:chExt cx="12196800" cy="251942"/>
          </a:xfrm>
        </p:grpSpPr>
        <p:sp>
          <p:nvSpPr>
            <p:cNvPr id="12" name="Rectangle 11"/>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9" name="Secondary Motion Band"/>
            <p:cNvGrpSpPr/>
            <p:nvPr userDrawn="1"/>
          </p:nvGrpSpPr>
          <p:grpSpPr>
            <a:xfrm>
              <a:off x="10682127" y="0"/>
              <a:ext cx="1513048" cy="251942"/>
              <a:chOff x="10682127" y="0"/>
              <a:chExt cx="1513048" cy="252000"/>
            </a:xfrm>
          </p:grpSpPr>
          <p:sp>
            <p:nvSpPr>
              <p:cNvPr id="16" name="Rectangle 15"/>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7" name="Rectangle 16"/>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
        <p:nvSpPr>
          <p:cNvPr id="5" name="Information_Classification"/>
          <p:cNvSpPr txBox="1"/>
          <p:nvPr userDrawn="1"/>
        </p:nvSpPr>
        <p:spPr>
          <a:xfrm>
            <a:off x="10718800" y="6623893"/>
            <a:ext cx="500137" cy="138499"/>
          </a:xfrm>
          <a:prstGeom prst="rect">
            <a:avLst/>
          </a:prstGeom>
          <a:noFill/>
        </p:spPr>
        <p:txBody>
          <a:bodyPr vert="horz" wrap="none" lIns="0" tIns="0" rIns="0" bIns="0" rtlCol="0">
            <a:spAutoFit/>
          </a:bodyPr>
          <a:lstStyle/>
          <a:p>
            <a:pPr algn="l" fontAlgn="base">
              <a:spcBef>
                <a:spcPct val="500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61" r:id="rId1"/>
    <p:sldLayoutId id="2147483764" r:id="rId2"/>
    <p:sldLayoutId id="2147483741" r:id="rId3"/>
    <p:sldLayoutId id="2147483765" r:id="rId4"/>
    <p:sldLayoutId id="2147483767" r:id="rId5"/>
    <p:sldLayoutId id="2147483743" r:id="rId6"/>
    <p:sldLayoutId id="2147483758" r:id="rId7"/>
    <p:sldLayoutId id="2147483745" r:id="rId8"/>
    <p:sldLayoutId id="2147483760" r:id="rId9"/>
    <p:sldLayoutId id="2147483768" r:id="rId10"/>
    <p:sldLayoutId id="2147483769" r:id="rId11"/>
    <p:sldLayoutId id="2147483770" r:id="rId12"/>
    <p:sldLayoutId id="2147483744" r:id="rId13"/>
    <p:sldLayoutId id="2147483757" r:id="rId14"/>
    <p:sldLayoutId id="2147483748" r:id="rId15"/>
    <p:sldLayoutId id="2147483762" r:id="rId16"/>
    <p:sldLayoutId id="2147483771" r:id="rId17"/>
    <p:sldLayoutId id="2147483763" r:id="rId18"/>
    <p:sldLayoutId id="2147483751" r:id="rId19"/>
    <p:sldLayoutId id="2147483753" r:id="rId20"/>
    <p:sldLayoutId id="2147483756" r:id="rId21"/>
    <p:sldLayoutId id="2147483740" r:id="rId22"/>
    <p:sldLayoutId id="2147483754" r:id="rId23"/>
    <p:sldLayoutId id="2147483755" r:id="rId24"/>
    <p:sldLayoutId id="2147483773" r:id="rId25"/>
    <p:sldLayoutId id="2147483776" r:id="rId26"/>
    <p:sldLayoutId id="2147483777" r:id="rId27"/>
    <p:sldLayoutId id="2147483778" r:id="rId28"/>
    <p:sldLayoutId id="214748377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88231" rtl="0" eaLnBrk="1" latinLnBrk="0" hangingPunct="1">
        <a:spcBef>
          <a:spcPct val="0"/>
        </a:spcBef>
        <a:buNone/>
        <a:defRPr sz="2399" b="1" kern="1200" baseline="0">
          <a:solidFill>
            <a:schemeClr val="tx1"/>
          </a:solidFill>
          <a:latin typeface="+mj-lt"/>
          <a:ea typeface="+mj-ea"/>
          <a:cs typeface="+mj-cs"/>
        </a:defRPr>
      </a:lvl1pPr>
    </p:titleStyle>
    <p:body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de-DE"/>
      </a:defPPr>
      <a:lvl1pPr marL="0" algn="l" defTabSz="1088231" rtl="0" eaLnBrk="1" latinLnBrk="0" hangingPunct="1">
        <a:defRPr sz="2099" kern="1200">
          <a:solidFill>
            <a:schemeClr val="tx1"/>
          </a:solidFill>
          <a:latin typeface="+mn-lt"/>
          <a:ea typeface="+mn-ea"/>
          <a:cs typeface="+mn-cs"/>
        </a:defRPr>
      </a:lvl1pPr>
      <a:lvl2pPr marL="544116" algn="l" defTabSz="1088231" rtl="0" eaLnBrk="1" latinLnBrk="0" hangingPunct="1">
        <a:defRPr sz="2099" kern="1200">
          <a:solidFill>
            <a:schemeClr val="tx1"/>
          </a:solidFill>
          <a:latin typeface="+mn-lt"/>
          <a:ea typeface="+mn-ea"/>
          <a:cs typeface="+mn-cs"/>
        </a:defRPr>
      </a:lvl2pPr>
      <a:lvl3pPr marL="1088231" algn="l" defTabSz="1088231" rtl="0" eaLnBrk="1" latinLnBrk="0" hangingPunct="1">
        <a:defRPr sz="2099" kern="1200">
          <a:solidFill>
            <a:schemeClr val="tx1"/>
          </a:solidFill>
          <a:latin typeface="+mn-lt"/>
          <a:ea typeface="+mn-ea"/>
          <a:cs typeface="+mn-cs"/>
        </a:defRPr>
      </a:lvl3pPr>
      <a:lvl4pPr marL="1632347" algn="l" defTabSz="1088231" rtl="0" eaLnBrk="1" latinLnBrk="0" hangingPunct="1">
        <a:defRPr sz="2099" kern="1200">
          <a:solidFill>
            <a:schemeClr val="tx1"/>
          </a:solidFill>
          <a:latin typeface="+mn-lt"/>
          <a:ea typeface="+mn-ea"/>
          <a:cs typeface="+mn-cs"/>
        </a:defRPr>
      </a:lvl4pPr>
      <a:lvl5pPr marL="2176463" algn="l" defTabSz="1088231" rtl="0" eaLnBrk="1" latinLnBrk="0" hangingPunct="1">
        <a:defRPr sz="2099" kern="1200">
          <a:solidFill>
            <a:schemeClr val="tx1"/>
          </a:solidFill>
          <a:latin typeface="+mn-lt"/>
          <a:ea typeface="+mn-ea"/>
          <a:cs typeface="+mn-cs"/>
        </a:defRPr>
      </a:lvl5pPr>
      <a:lvl6pPr marL="2720580" algn="l" defTabSz="1088231" rtl="0" eaLnBrk="1" latinLnBrk="0" hangingPunct="1">
        <a:defRPr sz="2099" kern="1200">
          <a:solidFill>
            <a:schemeClr val="tx1"/>
          </a:solidFill>
          <a:latin typeface="+mn-lt"/>
          <a:ea typeface="+mn-ea"/>
          <a:cs typeface="+mn-cs"/>
        </a:defRPr>
      </a:lvl6pPr>
      <a:lvl7pPr marL="3264695" algn="l" defTabSz="1088231" rtl="0" eaLnBrk="1" latinLnBrk="0" hangingPunct="1">
        <a:defRPr sz="2099" kern="1200">
          <a:solidFill>
            <a:schemeClr val="tx1"/>
          </a:solidFill>
          <a:latin typeface="+mn-lt"/>
          <a:ea typeface="+mn-ea"/>
          <a:cs typeface="+mn-cs"/>
        </a:defRPr>
      </a:lvl7pPr>
      <a:lvl8pPr marL="3808811" algn="l" defTabSz="1088231" rtl="0" eaLnBrk="1" latinLnBrk="0" hangingPunct="1">
        <a:defRPr sz="2099" kern="1200">
          <a:solidFill>
            <a:schemeClr val="tx1"/>
          </a:solidFill>
          <a:latin typeface="+mn-lt"/>
          <a:ea typeface="+mn-ea"/>
          <a:cs typeface="+mn-cs"/>
        </a:defRPr>
      </a:lvl8pPr>
      <a:lvl9pPr marL="4352927" algn="l" defTabSz="1088231" rtl="0" eaLnBrk="1" latinLnBrk="0" hangingPunct="1">
        <a:defRPr sz="20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Dr. Neil Patrick. Director COE GRC &amp; Security, EMEA South</a:t>
            </a:r>
          </a:p>
        </p:txBody>
      </p:sp>
      <p:sp>
        <p:nvSpPr>
          <p:cNvPr id="5" name="Text Placeholder 4"/>
          <p:cNvSpPr>
            <a:spLocks noGrp="1"/>
          </p:cNvSpPr>
          <p:nvPr>
            <p:ph type="body" sz="quarter" idx="14"/>
          </p:nvPr>
        </p:nvSpPr>
        <p:spPr>
          <a:xfrm>
            <a:off x="287337" y="4024313"/>
            <a:ext cx="11388725" cy="664797"/>
          </a:xfrm>
        </p:spPr>
        <p:txBody>
          <a:bodyPr/>
          <a:lstStyle/>
          <a:p>
            <a:r>
              <a:rPr lang="en-GB" sz="2400" dirty="0">
                <a:solidFill>
                  <a:schemeClr val="accent1"/>
                </a:solidFill>
              </a:rPr>
              <a:t>Opportunities and Challenges from the Implementation </a:t>
            </a:r>
            <a:r>
              <a:rPr lang="en-US" sz="2400" dirty="0">
                <a:solidFill>
                  <a:schemeClr val="accent1"/>
                </a:solidFill>
              </a:rPr>
              <a:t>of the GDPR </a:t>
            </a:r>
          </a:p>
          <a:p>
            <a:r>
              <a:rPr lang="en-US" sz="2400" dirty="0"/>
              <a:t>Procedures, Procedures and Policies</a:t>
            </a:r>
            <a:endParaRPr lang="en-US" sz="2400" dirty="0">
              <a:solidFill>
                <a:schemeClr val="accent1"/>
              </a:solidFill>
            </a:endParaRPr>
          </a:p>
        </p:txBody>
      </p:sp>
      <p:pic>
        <p:nvPicPr>
          <p:cNvPr id="9" name="Picture Placeholder 7"/>
          <p:cNvPicPr>
            <a:picLocks noGrp="1" noChangeAspect="1"/>
          </p:cNvPicPr>
          <p:nvPr>
            <p:ph type="pic" sz="quarter" idx="12"/>
          </p:nvPr>
        </p:nvPicPr>
        <p:blipFill rotWithShape="1">
          <a:blip r:embed="rId3"/>
          <a:srcRect r="21318"/>
          <a:stretch/>
        </p:blipFill>
        <p:spPr>
          <a:xfrm>
            <a:off x="1" y="0"/>
            <a:ext cx="12192000" cy="3478720"/>
          </a:xfrm>
          <a:noFill/>
        </p:spPr>
      </p:pic>
      <p:sp>
        <p:nvSpPr>
          <p:cNvPr id="2" name="TextBox 1"/>
          <p:cNvSpPr txBox="1"/>
          <p:nvPr/>
        </p:nvSpPr>
        <p:spPr>
          <a:xfrm>
            <a:off x="287337" y="5345933"/>
            <a:ext cx="1412246" cy="215444"/>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400" kern="0" dirty="0">
                <a:ea typeface="Arial Unicode MS" pitchFamily="34" charset="-128"/>
                <a:cs typeface="Arial Unicode MS" pitchFamily="34" charset="-128"/>
              </a:rPr>
              <a:t>7</a:t>
            </a:r>
            <a:r>
              <a:rPr lang="en-GB" sz="1400" kern="0" baseline="30000" dirty="0">
                <a:ea typeface="Arial Unicode MS" pitchFamily="34" charset="-128"/>
                <a:cs typeface="Arial Unicode MS" pitchFamily="34" charset="-128"/>
              </a:rPr>
              <a:t>th</a:t>
            </a:r>
            <a:r>
              <a:rPr lang="en-GB" sz="1400" kern="0" dirty="0">
                <a:ea typeface="Arial Unicode MS" pitchFamily="34" charset="-128"/>
                <a:cs typeface="Arial Unicode MS" pitchFamily="34" charset="-128"/>
              </a:rPr>
              <a:t> February 2018</a:t>
            </a:r>
          </a:p>
        </p:txBody>
      </p:sp>
    </p:spTree>
    <p:extLst>
      <p:ext uri="{BB962C8B-B14F-4D97-AF65-F5344CB8AC3E}">
        <p14:creationId xmlns:p14="http://schemas.microsoft.com/office/powerpoint/2010/main" val="181920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the End Objective?</a:t>
            </a:r>
          </a:p>
        </p:txBody>
      </p:sp>
      <p:sp>
        <p:nvSpPr>
          <p:cNvPr id="4" name="TextBox 3"/>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pic>
        <p:nvPicPr>
          <p:cNvPr id="6" name="Picture 5"/>
          <p:cNvPicPr>
            <a:picLocks noChangeAspect="1"/>
          </p:cNvPicPr>
          <p:nvPr/>
        </p:nvPicPr>
        <p:blipFill>
          <a:blip r:embed="rId2"/>
          <a:stretch>
            <a:fillRect/>
          </a:stretch>
        </p:blipFill>
        <p:spPr>
          <a:xfrm>
            <a:off x="443701" y="2384853"/>
            <a:ext cx="3427831" cy="2993827"/>
          </a:xfrm>
          <a:prstGeom prst="rect">
            <a:avLst/>
          </a:prstGeom>
        </p:spPr>
      </p:pic>
      <p:sp>
        <p:nvSpPr>
          <p:cNvPr id="2" name="TextBox 1"/>
          <p:cNvSpPr txBox="1"/>
          <p:nvPr/>
        </p:nvSpPr>
        <p:spPr>
          <a:xfrm>
            <a:off x="1287986" y="1692876"/>
            <a:ext cx="1739259" cy="430887"/>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2800" kern="0" dirty="0">
                <a:ea typeface="Arial Unicode MS" pitchFamily="34" charset="-128"/>
                <a:cs typeface="Arial Unicode MS" pitchFamily="34" charset="-128"/>
              </a:rPr>
              <a:t>Discussion</a:t>
            </a:r>
          </a:p>
        </p:txBody>
      </p:sp>
      <p:graphicFrame>
        <p:nvGraphicFramePr>
          <p:cNvPr id="7" name="Diagram 6"/>
          <p:cNvGraphicFramePr/>
          <p:nvPr>
            <p:extLst>
              <p:ext uri="{D42A27DB-BD31-4B8C-83A1-F6EECF244321}">
                <p14:modId xmlns:p14="http://schemas.microsoft.com/office/powerpoint/2010/main" val="2639495146"/>
              </p:ext>
            </p:extLst>
          </p:nvPr>
        </p:nvGraphicFramePr>
        <p:xfrm>
          <a:off x="3707015" y="2483709"/>
          <a:ext cx="3651851" cy="278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052410" y="1705233"/>
            <a:ext cx="920124" cy="430887"/>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2800" kern="0" dirty="0">
                <a:ea typeface="Arial Unicode MS" pitchFamily="34" charset="-128"/>
                <a:cs typeface="Arial Unicode MS" pitchFamily="34" charset="-128"/>
              </a:rPr>
              <a:t>Value</a:t>
            </a:r>
          </a:p>
        </p:txBody>
      </p:sp>
      <p:sp>
        <p:nvSpPr>
          <p:cNvPr id="9" name="Arrow: Right 8"/>
          <p:cNvSpPr/>
          <p:nvPr/>
        </p:nvSpPr>
        <p:spPr bwMode="gray">
          <a:xfrm>
            <a:off x="3323963" y="3472250"/>
            <a:ext cx="889686" cy="469557"/>
          </a:xfrm>
          <a:prstGeom prst="right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Arrow: Right 9"/>
          <p:cNvSpPr/>
          <p:nvPr/>
        </p:nvSpPr>
        <p:spPr bwMode="gray">
          <a:xfrm>
            <a:off x="7070778" y="3436923"/>
            <a:ext cx="889686" cy="469557"/>
          </a:xfrm>
          <a:prstGeom prst="right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TextBox 10"/>
          <p:cNvSpPr txBox="1"/>
          <p:nvPr/>
        </p:nvSpPr>
        <p:spPr>
          <a:xfrm>
            <a:off x="7457709" y="3429799"/>
            <a:ext cx="2180558" cy="861774"/>
          </a:xfrm>
          <a:prstGeom prst="rect">
            <a:avLst/>
          </a:prstGeom>
          <a:noFill/>
        </p:spPr>
        <p:txBody>
          <a:bodyPr wrap="square" lIns="0" tIns="0" rIns="0" bIns="0" rtlCol="0">
            <a:spAutoFit/>
          </a:bodyPr>
          <a:lstStyle/>
          <a:p>
            <a:pPr algn="ctr" fontAlgn="base">
              <a:spcAft>
                <a:spcPct val="0"/>
              </a:spcAft>
              <a:buClr>
                <a:srgbClr val="F0AB00"/>
              </a:buClr>
              <a:buSzPct val="80000"/>
            </a:pPr>
            <a:r>
              <a:rPr lang="en-GB" sz="2800" kern="0" dirty="0">
                <a:ea typeface="Arial Unicode MS" pitchFamily="34" charset="-128"/>
                <a:cs typeface="Arial Unicode MS" pitchFamily="34" charset="-128"/>
              </a:rPr>
              <a:t>Trust</a:t>
            </a:r>
          </a:p>
          <a:p>
            <a:pPr algn="ctr" fontAlgn="base">
              <a:spcAft>
                <a:spcPct val="0"/>
              </a:spcAft>
              <a:buClr>
                <a:srgbClr val="F0AB00"/>
              </a:buClr>
              <a:buSzPct val="80000"/>
            </a:pPr>
            <a:r>
              <a:rPr lang="en-GB" sz="2800" kern="0" dirty="0">
                <a:ea typeface="Arial Unicode MS" pitchFamily="34" charset="-128"/>
                <a:cs typeface="Arial Unicode MS" pitchFamily="34" charset="-128"/>
              </a:rPr>
              <a:t>(Reputation!)</a:t>
            </a:r>
          </a:p>
        </p:txBody>
      </p:sp>
      <p:sp>
        <p:nvSpPr>
          <p:cNvPr id="12" name="Arrow: Right 11"/>
          <p:cNvSpPr/>
          <p:nvPr/>
        </p:nvSpPr>
        <p:spPr bwMode="gray">
          <a:xfrm>
            <a:off x="9424751" y="3429799"/>
            <a:ext cx="889686" cy="469557"/>
          </a:xfrm>
          <a:prstGeom prst="right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3" name="TextBox 12"/>
          <p:cNvSpPr txBox="1"/>
          <p:nvPr/>
        </p:nvSpPr>
        <p:spPr>
          <a:xfrm>
            <a:off x="9927506" y="3429799"/>
            <a:ext cx="2168620" cy="890263"/>
          </a:xfrm>
          <a:prstGeom prst="rect">
            <a:avLst/>
          </a:prstGeom>
          <a:noFill/>
        </p:spPr>
        <p:txBody>
          <a:bodyPr wrap="square" lIns="0" tIns="0" rIns="0" bIns="0" rtlCol="0">
            <a:spAutoFit/>
          </a:bodyPr>
          <a:lstStyle/>
          <a:p>
            <a:pPr algn="ctr" fontAlgn="base">
              <a:spcAft>
                <a:spcPct val="0"/>
              </a:spcAft>
              <a:buClr>
                <a:srgbClr val="F0AB00"/>
              </a:buClr>
              <a:buSzPct val="80000"/>
            </a:pPr>
            <a:r>
              <a:rPr lang="en-GB" sz="2800" kern="0" dirty="0">
                <a:ea typeface="Arial Unicode MS" pitchFamily="34" charset="-128"/>
                <a:cs typeface="Arial Unicode MS" pitchFamily="34" charset="-128"/>
              </a:rPr>
              <a:t>Growth</a:t>
            </a:r>
          </a:p>
          <a:p>
            <a:pPr algn="ctr" fontAlgn="base">
              <a:spcAft>
                <a:spcPct val="0"/>
              </a:spcAft>
              <a:buClr>
                <a:srgbClr val="F0AB00"/>
              </a:buClr>
              <a:buSzPct val="80000"/>
            </a:pPr>
            <a:r>
              <a:rPr lang="en-GB" sz="2800" kern="0" dirty="0">
                <a:ea typeface="Arial Unicode MS" pitchFamily="34" charset="-128"/>
                <a:cs typeface="Arial Unicode MS" pitchFamily="34" charset="-128"/>
              </a:rPr>
              <a:t>(Competitive)</a:t>
            </a:r>
          </a:p>
        </p:txBody>
      </p:sp>
    </p:spTree>
    <p:extLst>
      <p:ext uri="{BB962C8B-B14F-4D97-AF65-F5344CB8AC3E}">
        <p14:creationId xmlns:p14="http://schemas.microsoft.com/office/powerpoint/2010/main" val="190388199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animBg="1"/>
      <p:bldP spid="10" grpId="0" animBg="1"/>
      <p:bldP spid="11" grpId="0"/>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Text Placeholder 2"/>
          <p:cNvSpPr>
            <a:spLocks noGrp="1"/>
          </p:cNvSpPr>
          <p:nvPr>
            <p:ph type="body" sz="quarter" idx="10"/>
          </p:nvPr>
        </p:nvSpPr>
        <p:spPr>
          <a:xfrm>
            <a:off x="503869" y="2905487"/>
            <a:ext cx="6079811" cy="2501010"/>
          </a:xfrm>
        </p:spPr>
        <p:txBody>
          <a:bodyPr/>
          <a:lstStyle/>
          <a:p>
            <a:r>
              <a:rPr lang="en-US" dirty="0"/>
              <a:t>Contact information:</a:t>
            </a:r>
          </a:p>
          <a:p>
            <a:pPr lvl="1"/>
            <a:r>
              <a:rPr lang="en-US" b="1" dirty="0"/>
              <a:t>Dr. Neil Patrick</a:t>
            </a:r>
          </a:p>
          <a:p>
            <a:pPr lvl="1"/>
            <a:r>
              <a:rPr lang="en-US" dirty="0"/>
              <a:t>Director GRC &amp; Security, Centre of Excellence, EMEA South</a:t>
            </a:r>
          </a:p>
          <a:p>
            <a:pPr lvl="1"/>
            <a:r>
              <a:rPr lang="en-US" dirty="0"/>
              <a:t>neil.patrick@sap.com</a:t>
            </a:r>
          </a:p>
          <a:p>
            <a:pPr lvl="1"/>
            <a:r>
              <a:rPr lang="en-US" dirty="0"/>
              <a:t>+44 7833 480 248</a:t>
            </a:r>
          </a:p>
          <a:p>
            <a:endParaRPr lang="en-US" dirty="0"/>
          </a:p>
        </p:txBody>
      </p:sp>
    </p:spTree>
    <p:extLst>
      <p:ext uri="{BB962C8B-B14F-4D97-AF65-F5344CB8AC3E}">
        <p14:creationId xmlns:p14="http://schemas.microsoft.com/office/powerpoint/2010/main" val="258114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Key Definitions: Scope of Accountability</a:t>
            </a:r>
          </a:p>
        </p:txBody>
      </p:sp>
      <p:sp>
        <p:nvSpPr>
          <p:cNvPr id="3" name="Rectangle 2"/>
          <p:cNvSpPr/>
          <p:nvPr/>
        </p:nvSpPr>
        <p:spPr>
          <a:xfrm>
            <a:off x="324085" y="1320434"/>
            <a:ext cx="5108528" cy="4555093"/>
          </a:xfrm>
          <a:prstGeom prst="rect">
            <a:avLst/>
          </a:prstGeom>
        </p:spPr>
        <p:txBody>
          <a:bodyPr wrap="square">
            <a:spAutoFit/>
          </a:bodyPr>
          <a:lstStyle/>
          <a:p>
            <a:pPr marL="285750" indent="-285750" algn="l">
              <a:buFont typeface="Arial" panose="020B0604020202020204" pitchFamily="34" charset="0"/>
              <a:buChar char="•"/>
            </a:pPr>
            <a:r>
              <a:rPr lang="en-GB" sz="2000" b="1" dirty="0"/>
              <a:t>Data Breach: </a:t>
            </a:r>
            <a:r>
              <a:rPr lang="en-GB" sz="2000" dirty="0"/>
              <a:t>“a breach of </a:t>
            </a:r>
            <a:r>
              <a:rPr lang="en-GB" sz="1999" dirty="0">
                <a:solidFill>
                  <a:srgbClr val="00B0F0"/>
                </a:solidFill>
                <a:latin typeface="+mn-lt"/>
              </a:rPr>
              <a:t>security</a:t>
            </a:r>
            <a:r>
              <a:rPr lang="en-GB" sz="2000" dirty="0"/>
              <a:t> leading to the accidental or unlawful destruction, loss, alteration, unauthorised disclosure of, or access to, personal data transmitted, stored or otherwise </a:t>
            </a:r>
            <a:r>
              <a:rPr lang="en-GB" sz="1999" dirty="0">
                <a:solidFill>
                  <a:srgbClr val="00B0F0"/>
                </a:solidFill>
                <a:latin typeface="+mn-lt"/>
              </a:rPr>
              <a:t>processed</a:t>
            </a:r>
            <a:r>
              <a:rPr lang="en-GB" sz="2000" dirty="0"/>
              <a:t>”</a:t>
            </a:r>
          </a:p>
          <a:p>
            <a:pPr marL="285750" indent="-285750" algn="l">
              <a:spcBef>
                <a:spcPts val="1200"/>
              </a:spcBef>
              <a:buFont typeface="Arial" panose="020B0604020202020204" pitchFamily="34" charset="0"/>
              <a:buChar char="•"/>
            </a:pPr>
            <a:r>
              <a:rPr lang="en-GB" sz="2000" b="1" dirty="0"/>
              <a:t>Processed: </a:t>
            </a:r>
            <a:r>
              <a:rPr lang="en-GB" dirty="0"/>
              <a:t>“</a:t>
            </a:r>
            <a:r>
              <a:rPr lang="en-GB" sz="2000" dirty="0"/>
              <a:t>collection, recording, organisation, structuring, storage, adaptation or alteration, retrieval,  consultation, use, disclosure by transmission, dissemination or otherwise making available, alignment or combination, restriction, erasure or destruction</a:t>
            </a:r>
            <a:r>
              <a:rPr lang="en-GB" dirty="0"/>
              <a:t>”</a:t>
            </a:r>
            <a:endParaRPr lang="en-GB" sz="2000" dirty="0"/>
          </a:p>
        </p:txBody>
      </p:sp>
      <p:sp>
        <p:nvSpPr>
          <p:cNvPr id="4" name="Rectangle 3"/>
          <p:cNvSpPr/>
          <p:nvPr/>
        </p:nvSpPr>
        <p:spPr>
          <a:xfrm>
            <a:off x="6436091" y="1320434"/>
            <a:ext cx="4584835" cy="1323439"/>
          </a:xfrm>
          <a:prstGeom prst="rect">
            <a:avLst/>
          </a:prstGeom>
        </p:spPr>
        <p:txBody>
          <a:bodyPr wrap="square">
            <a:spAutoFit/>
          </a:bodyPr>
          <a:lstStyle/>
          <a:p>
            <a:pPr marL="285750" indent="-285750" algn="l">
              <a:buFont typeface="Arial" panose="020B0604020202020204" pitchFamily="34" charset="0"/>
              <a:buChar char="•"/>
            </a:pPr>
            <a:r>
              <a:rPr lang="en-GB" sz="2000" b="1" dirty="0"/>
              <a:t>Minimisation: </a:t>
            </a:r>
            <a:r>
              <a:rPr lang="en-GB" sz="2000" dirty="0"/>
              <a:t>adequate, relevant and </a:t>
            </a:r>
            <a:r>
              <a:rPr lang="en-GB" sz="1999" dirty="0">
                <a:solidFill>
                  <a:srgbClr val="00B0F0"/>
                </a:solidFill>
                <a:latin typeface="+mn-lt"/>
              </a:rPr>
              <a:t>limited</a:t>
            </a:r>
            <a:r>
              <a:rPr lang="en-GB" sz="2000" dirty="0"/>
              <a:t> to what is necessary in relation to the </a:t>
            </a:r>
            <a:r>
              <a:rPr lang="en-GB" sz="1999" dirty="0">
                <a:solidFill>
                  <a:srgbClr val="00B0F0"/>
                </a:solidFill>
                <a:latin typeface="+mn-lt"/>
              </a:rPr>
              <a:t>purposes</a:t>
            </a:r>
            <a:r>
              <a:rPr lang="en-GB" sz="2000" dirty="0"/>
              <a:t> for which they are </a:t>
            </a:r>
            <a:r>
              <a:rPr lang="en-GB" sz="1999" dirty="0">
                <a:solidFill>
                  <a:srgbClr val="00B0F0"/>
                </a:solidFill>
                <a:latin typeface="+mn-lt"/>
              </a:rPr>
              <a:t>processed</a:t>
            </a:r>
          </a:p>
        </p:txBody>
      </p:sp>
      <p:sp>
        <p:nvSpPr>
          <p:cNvPr id="5" name="TextBox 4"/>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spTree>
    <p:extLst>
      <p:ext uri="{BB962C8B-B14F-4D97-AF65-F5344CB8AC3E}">
        <p14:creationId xmlns:p14="http://schemas.microsoft.com/office/powerpoint/2010/main" val="328142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GDPR Data Breach Examples</a:t>
            </a:r>
          </a:p>
        </p:txBody>
      </p:sp>
      <p:sp>
        <p:nvSpPr>
          <p:cNvPr id="3" name="Text Placeholder 1"/>
          <p:cNvSpPr txBox="1">
            <a:spLocks/>
          </p:cNvSpPr>
          <p:nvPr/>
        </p:nvSpPr>
        <p:spPr>
          <a:xfrm>
            <a:off x="503870" y="1027447"/>
            <a:ext cx="11183564" cy="4894262"/>
          </a:xfrm>
          <a:prstGeom prst="rect">
            <a:avLst/>
          </a:prstGeom>
        </p:spPr>
        <p:txBody>
          <a:bodyPr>
            <a:noAutofit/>
          </a:bodyPr>
          <a:lst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pPr marL="342900" indent="-342900">
              <a:spcBef>
                <a:spcPts val="1200"/>
              </a:spcBef>
              <a:buFont typeface="Arial" panose="020B0604020202020204" pitchFamily="34" charset="0"/>
              <a:buChar char="•"/>
            </a:pPr>
            <a:r>
              <a:rPr lang="en-GB" dirty="0"/>
              <a:t>The only copy of a set of personal data has been encrypted by ransomware, or has been encrypted by the controller using a key that is no longer in its possession or has been lost.</a:t>
            </a:r>
          </a:p>
          <a:p>
            <a:pPr marL="342900" indent="-342900">
              <a:spcBef>
                <a:spcPts val="1200"/>
              </a:spcBef>
              <a:buFont typeface="Arial" panose="020B0604020202020204" pitchFamily="34" charset="0"/>
              <a:buChar char="•"/>
            </a:pPr>
            <a:r>
              <a:rPr lang="en-GB" dirty="0"/>
              <a:t>Significant disruption to the normal service due to power failure or denial of service attack rendering personal data unavailable even temporarily: if the risk is significant for example if critical medical data about patients are unavailable and operations must be cancelled.</a:t>
            </a:r>
          </a:p>
          <a:p>
            <a:pPr marL="342900" indent="-342900">
              <a:spcBef>
                <a:spcPts val="1200"/>
              </a:spcBef>
              <a:buFont typeface="Arial" panose="020B0604020202020204" pitchFamily="34" charset="0"/>
              <a:buChar char="•"/>
            </a:pPr>
            <a:r>
              <a:rPr lang="en-GB" dirty="0"/>
              <a:t>Personal data is securely encrypted with state of the art technology, the data is lost or stolen, the de-encryption key is safe rendering the encrypted copy useless and there is a backup: this first case is likely not a breach, however this may still constitute a breach if it takes a long time (tens of hours) for a backup copy to be restored and normal services resume.</a:t>
            </a:r>
          </a:p>
          <a:p>
            <a:pPr marL="342900" indent="-342900">
              <a:spcBef>
                <a:spcPts val="1200"/>
              </a:spcBef>
              <a:buFont typeface="Arial" panose="020B0604020202020204" pitchFamily="34" charset="0"/>
              <a:buChar char="•"/>
            </a:pPr>
            <a:r>
              <a:rPr lang="en-GB" dirty="0"/>
              <a:t>In the above example, if at a later stage it is discovered the </a:t>
            </a:r>
            <a:r>
              <a:rPr lang="en-GB" b="1" dirty="0"/>
              <a:t>de-encryption key</a:t>
            </a:r>
            <a:r>
              <a:rPr lang="en-GB" dirty="0"/>
              <a:t> or process is not secure, the first case would become a data breach.</a:t>
            </a:r>
          </a:p>
          <a:p>
            <a:pPr marL="342900" indent="-342900">
              <a:spcBef>
                <a:spcPts val="1200"/>
              </a:spcBef>
              <a:buFont typeface="Arial" panose="020B0604020202020204" pitchFamily="34" charset="0"/>
              <a:buChar char="•"/>
            </a:pPr>
            <a:r>
              <a:rPr lang="en-GB" dirty="0"/>
              <a:t>In the above example if there is </a:t>
            </a:r>
            <a:r>
              <a:rPr lang="en-GB" b="1" dirty="0"/>
              <a:t>no backup </a:t>
            </a:r>
            <a:r>
              <a:rPr lang="en-GB" dirty="0"/>
              <a:t>of the data and </a:t>
            </a:r>
            <a:r>
              <a:rPr lang="en-GB" b="1" dirty="0"/>
              <a:t>services cannot be restored</a:t>
            </a:r>
            <a:r>
              <a:rPr lang="en-GB" dirty="0"/>
              <a:t>, this could be a data breach</a:t>
            </a:r>
          </a:p>
          <a:p>
            <a:pPr marL="342900" indent="-342900">
              <a:spcBef>
                <a:spcPts val="1200"/>
              </a:spcBef>
              <a:buFont typeface="Arial" panose="020B0604020202020204" pitchFamily="34" charset="0"/>
              <a:buChar char="•"/>
            </a:pPr>
            <a:r>
              <a:rPr lang="en-GB" dirty="0"/>
              <a:t>Systemic gaps in processes that can allow personal data from one subject be made visible/sent to another data subject. Also failure to alert regulator of a breach in time.</a:t>
            </a:r>
          </a:p>
        </p:txBody>
      </p:sp>
      <p:sp>
        <p:nvSpPr>
          <p:cNvPr id="4" name="Rectangle 3"/>
          <p:cNvSpPr/>
          <p:nvPr/>
        </p:nvSpPr>
        <p:spPr bwMode="gray">
          <a:xfrm>
            <a:off x="503870" y="2854411"/>
            <a:ext cx="11346260" cy="2940908"/>
          </a:xfrm>
          <a:prstGeom prst="rect">
            <a:avLst/>
          </a:prstGeom>
          <a:noFill/>
          <a:ln w="381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16139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503870" y="504000"/>
            <a:ext cx="11183564" cy="369332"/>
          </a:xfrm>
        </p:spPr>
        <p:txBody>
          <a:bodyPr/>
          <a:lstStyle/>
          <a:p>
            <a:r>
              <a:rPr lang="en-GB" dirty="0"/>
              <a:t>GDPR Accountability</a:t>
            </a:r>
          </a:p>
        </p:txBody>
      </p:sp>
      <p:sp>
        <p:nvSpPr>
          <p:cNvPr id="5" name="Content Placeholder 1"/>
          <p:cNvSpPr txBox="1">
            <a:spLocks/>
          </p:cNvSpPr>
          <p:nvPr/>
        </p:nvSpPr>
        <p:spPr>
          <a:xfrm>
            <a:off x="858403" y="1284307"/>
            <a:ext cx="3813510" cy="4894336"/>
          </a:xfrm>
          <a:prstGeom prst="rect">
            <a:avLst/>
          </a:prstGeom>
        </p:spPr>
        <p:txBody>
          <a:bodyPr/>
          <a:lst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r>
              <a:rPr lang="en-GB" dirty="0"/>
              <a:t>ICO comment on additions of GDPR from DPA:</a:t>
            </a:r>
          </a:p>
          <a:p>
            <a:endParaRPr lang="en-GB" dirty="0"/>
          </a:p>
          <a:p>
            <a:r>
              <a:rPr lang="en-GB" dirty="0"/>
              <a:t>The most significant addition is the </a:t>
            </a:r>
            <a:r>
              <a:rPr lang="en-GB" dirty="0">
                <a:solidFill>
                  <a:srgbClr val="00B0F0"/>
                </a:solidFill>
              </a:rPr>
              <a:t>accountability</a:t>
            </a:r>
            <a:r>
              <a:rPr lang="en-GB" dirty="0"/>
              <a:t> principle. The GDPR requires you to show </a:t>
            </a:r>
            <a:r>
              <a:rPr lang="en-GB" dirty="0">
                <a:solidFill>
                  <a:srgbClr val="00B0F0"/>
                </a:solidFill>
              </a:rPr>
              <a:t>how</a:t>
            </a:r>
            <a:r>
              <a:rPr lang="en-GB" dirty="0"/>
              <a:t> you comply with the principles – for example documenting the decisions you take about processing activity.</a:t>
            </a:r>
          </a:p>
        </p:txBody>
      </p:sp>
      <p:sp>
        <p:nvSpPr>
          <p:cNvPr id="6" name="Content Placeholder 2"/>
          <p:cNvSpPr txBox="1">
            <a:spLocks/>
          </p:cNvSpPr>
          <p:nvPr/>
        </p:nvSpPr>
        <p:spPr bwMode="gray">
          <a:xfrm>
            <a:off x="5863324" y="1127553"/>
            <a:ext cx="5227041" cy="4894336"/>
          </a:xfrm>
          <a:prstGeom prst="rect">
            <a:avLst/>
          </a:prstGeom>
        </p:spPr>
        <p:txBody>
          <a:bodyPr vert="horz" lIns="0" tIns="0" rIns="0" bIns="0" rtlCol="0">
            <a:noAutofit/>
          </a:bodyPr>
          <a:lstStyle>
            <a:lvl1pPr marL="0" indent="0" algn="l" defTabSz="1088231" rtl="0" eaLnBrk="1" latinLnBrk="0" hangingPunct="1">
              <a:spcBef>
                <a:spcPts val="23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pPr>
              <a:spcBef>
                <a:spcPts val="900"/>
              </a:spcBef>
            </a:pPr>
            <a:r>
              <a:rPr lang="en-GB" sz="2000" dirty="0"/>
              <a:t>Article 5 lists the 6 principles for processing of personal data:</a:t>
            </a:r>
          </a:p>
          <a:p>
            <a:pPr marL="457200" indent="-457200">
              <a:spcBef>
                <a:spcPts val="900"/>
              </a:spcBef>
              <a:buFont typeface="+mj-lt"/>
              <a:buAutoNum type="alphaLcPeriod"/>
            </a:pPr>
            <a:r>
              <a:rPr lang="en-GB" sz="2000" dirty="0"/>
              <a:t>lawful, fairness &amp; transparency </a:t>
            </a:r>
          </a:p>
          <a:p>
            <a:pPr marL="457200" indent="-457200">
              <a:spcBef>
                <a:spcPts val="900"/>
              </a:spcBef>
              <a:buFont typeface="+mj-lt"/>
              <a:buAutoNum type="alphaLcPeriod"/>
            </a:pPr>
            <a:r>
              <a:rPr lang="en-GB" sz="2000" dirty="0"/>
              <a:t>purpose limitation</a:t>
            </a:r>
          </a:p>
          <a:p>
            <a:pPr marL="457200" indent="-457200">
              <a:spcBef>
                <a:spcPts val="900"/>
              </a:spcBef>
              <a:buFont typeface="+mj-lt"/>
              <a:buAutoNum type="alphaLcPeriod"/>
            </a:pPr>
            <a:r>
              <a:rPr lang="en-GB" sz="2000" dirty="0"/>
              <a:t>data minimisation</a:t>
            </a:r>
          </a:p>
          <a:p>
            <a:pPr marL="457200" indent="-457200">
              <a:spcBef>
                <a:spcPts val="900"/>
              </a:spcBef>
              <a:buFont typeface="+mj-lt"/>
              <a:buAutoNum type="alphaLcPeriod"/>
            </a:pPr>
            <a:r>
              <a:rPr lang="en-GB" sz="2000" dirty="0"/>
              <a:t>accuracy</a:t>
            </a:r>
          </a:p>
          <a:p>
            <a:pPr marL="457200" indent="-457200">
              <a:spcBef>
                <a:spcPts val="900"/>
              </a:spcBef>
              <a:buFont typeface="+mj-lt"/>
              <a:buAutoNum type="alphaLcPeriod"/>
            </a:pPr>
            <a:r>
              <a:rPr lang="en-GB" sz="2000" dirty="0"/>
              <a:t>storage limitation</a:t>
            </a:r>
          </a:p>
          <a:p>
            <a:pPr marL="457200" indent="-457200">
              <a:spcBef>
                <a:spcPts val="900"/>
              </a:spcBef>
              <a:buFont typeface="+mj-lt"/>
              <a:buAutoNum type="alphaLcPeriod"/>
            </a:pPr>
            <a:r>
              <a:rPr lang="en-GB" sz="2000" dirty="0"/>
              <a:t>integrity &amp; confidentiality</a:t>
            </a:r>
          </a:p>
          <a:p>
            <a:pPr marL="457200" indent="-457200">
              <a:spcBef>
                <a:spcPts val="1200"/>
              </a:spcBef>
              <a:buFont typeface="+mj-lt"/>
              <a:buAutoNum type="alphaLcPeriod"/>
            </a:pPr>
            <a:endParaRPr lang="en-GB" sz="2000" dirty="0"/>
          </a:p>
          <a:p>
            <a:pPr>
              <a:spcBef>
                <a:spcPts val="1200"/>
              </a:spcBef>
            </a:pPr>
            <a:r>
              <a:rPr lang="en-GB" sz="2000" dirty="0"/>
              <a:t>The controller  shall be  responsible  for,  and  be  able  to demonstrate compliance with,  paragraph 1  (‘accountability’)</a:t>
            </a:r>
          </a:p>
        </p:txBody>
      </p:sp>
      <p:sp>
        <p:nvSpPr>
          <p:cNvPr id="7" name="TextBox 6"/>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spTree>
    <p:extLst>
      <p:ext uri="{BB962C8B-B14F-4D97-AF65-F5344CB8AC3E}">
        <p14:creationId xmlns:p14="http://schemas.microsoft.com/office/powerpoint/2010/main" val="91405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2601"/>
          <a:stretch/>
        </p:blipFill>
        <p:spPr>
          <a:xfrm>
            <a:off x="437473" y="1304304"/>
            <a:ext cx="1987688" cy="2778171"/>
          </a:xfrm>
          <a:prstGeom prst="rect">
            <a:avLst/>
          </a:prstGeom>
        </p:spPr>
      </p:pic>
      <p:sp>
        <p:nvSpPr>
          <p:cNvPr id="2" name="Rectangle 1"/>
          <p:cNvSpPr/>
          <p:nvPr/>
        </p:nvSpPr>
        <p:spPr bwMode="gray">
          <a:xfrm>
            <a:off x="4793443" y="2854578"/>
            <a:ext cx="1970952" cy="691791"/>
          </a:xfrm>
          <a:prstGeom prst="rect">
            <a:avLst/>
          </a:prstGeom>
          <a:noFill/>
          <a:ln w="6350" cap="sq" algn="ctr">
            <a:solidFill>
              <a:schemeClr val="tx1"/>
            </a:solidFill>
            <a:miter lim="800000"/>
            <a:headEnd/>
            <a:tailEnd/>
          </a:ln>
          <a:effectLst/>
        </p:spPr>
        <p:txBody>
          <a:bodyPr lIns="89930" tIns="71944" rIns="89930" bIns="71944" rtlCol="0" anchor="ctr"/>
          <a:lstStyle/>
          <a:p>
            <a:pPr algn="ctr" defTabSz="913669">
              <a:spcBef>
                <a:spcPct val="50000"/>
              </a:spcBef>
              <a:buClr>
                <a:srgbClr val="F0AB00"/>
              </a:buClr>
              <a:buSzPct val="80000"/>
            </a:pPr>
            <a:r>
              <a:rPr lang="en-GB" sz="1998" kern="0" dirty="0">
                <a:ea typeface="Arial Unicode MS" pitchFamily="34" charset="-128"/>
                <a:cs typeface="Arial Unicode MS" pitchFamily="34" charset="-128"/>
              </a:rPr>
              <a:t>Process, IT</a:t>
            </a:r>
          </a:p>
        </p:txBody>
      </p:sp>
      <p:sp>
        <p:nvSpPr>
          <p:cNvPr id="11" name="Rectangle 10"/>
          <p:cNvSpPr/>
          <p:nvPr/>
        </p:nvSpPr>
        <p:spPr bwMode="gray">
          <a:xfrm>
            <a:off x="4793443" y="1717345"/>
            <a:ext cx="1970952" cy="498952"/>
          </a:xfrm>
          <a:prstGeom prst="rect">
            <a:avLst/>
          </a:prstGeom>
          <a:solidFill>
            <a:srgbClr val="79CFFF"/>
          </a:solidFill>
          <a:ln w="6350" algn="ctr">
            <a:noFill/>
            <a:miter lim="800000"/>
            <a:headEnd/>
            <a:tailEnd/>
          </a:ln>
        </p:spPr>
        <p:txBody>
          <a:bodyPr lIns="89930" tIns="71944" rIns="89930" bIns="71944" rtlCol="0" anchor="ctr"/>
          <a:lstStyle/>
          <a:p>
            <a:pPr algn="ctr" defTabSz="913669">
              <a:spcBef>
                <a:spcPct val="50000"/>
              </a:spcBef>
              <a:buClr>
                <a:srgbClr val="F0AB00"/>
              </a:buClr>
              <a:buSzPct val="80000"/>
            </a:pPr>
            <a:r>
              <a:rPr lang="en-GB" sz="1998" kern="0" dirty="0">
                <a:ea typeface="Arial Unicode MS" pitchFamily="34" charset="-128"/>
                <a:cs typeface="Arial Unicode MS" pitchFamily="34" charset="-128"/>
              </a:rPr>
              <a:t>Purpose</a:t>
            </a:r>
          </a:p>
        </p:txBody>
      </p:sp>
      <p:sp>
        <p:nvSpPr>
          <p:cNvPr id="4" name="Arrow: Down 3"/>
          <p:cNvSpPr/>
          <p:nvPr/>
        </p:nvSpPr>
        <p:spPr bwMode="gray">
          <a:xfrm>
            <a:off x="5667971" y="2282920"/>
            <a:ext cx="221894" cy="571656"/>
          </a:xfrm>
          <a:prstGeom prst="downArrow">
            <a:avLst/>
          </a:prstGeom>
          <a:solidFill>
            <a:schemeClr val="bg1">
              <a:lumMod val="85000"/>
            </a:schemeClr>
          </a:solidFill>
          <a:ln w="6350" algn="ctr">
            <a:noFill/>
            <a:miter lim="800000"/>
            <a:headEnd/>
            <a:tailEnd/>
          </a:ln>
        </p:spPr>
        <p:txBody>
          <a:bodyPr lIns="89930" tIns="71944" rIns="89930" bIns="71944" rtlCol="0" anchor="ctr"/>
          <a:lstStyle/>
          <a:p>
            <a:pPr defTabSz="913669">
              <a:spcBef>
                <a:spcPct val="50000"/>
              </a:spcBef>
              <a:buClr>
                <a:srgbClr val="F0AB00"/>
              </a:buClr>
              <a:buSzPct val="80000"/>
            </a:pPr>
            <a:endParaRPr lang="en-GB" sz="1998" kern="0" dirty="0" err="1">
              <a:ea typeface="Arial Unicode MS" pitchFamily="34" charset="-128"/>
              <a:cs typeface="Arial Unicode MS" pitchFamily="34" charset="-128"/>
            </a:endParaRPr>
          </a:p>
        </p:txBody>
      </p:sp>
      <p:sp>
        <p:nvSpPr>
          <p:cNvPr id="12" name="Arrow: Bent 11"/>
          <p:cNvSpPr/>
          <p:nvPr/>
        </p:nvSpPr>
        <p:spPr bwMode="gray">
          <a:xfrm rot="10800000">
            <a:off x="6945559" y="2794389"/>
            <a:ext cx="2960413" cy="395800"/>
          </a:xfrm>
          <a:prstGeom prst="bentArrow">
            <a:avLst>
              <a:gd name="adj1" fmla="val 24736"/>
              <a:gd name="adj2" fmla="val 25267"/>
              <a:gd name="adj3" fmla="val 25000"/>
              <a:gd name="adj4" fmla="val 43750"/>
            </a:avLst>
          </a:prstGeom>
          <a:solidFill>
            <a:schemeClr val="bg1">
              <a:lumMod val="85000"/>
            </a:schemeClr>
          </a:solidFill>
          <a:ln w="6350" algn="ctr">
            <a:noFill/>
            <a:miter lim="800000"/>
            <a:headEnd/>
            <a:tailEnd/>
          </a:ln>
        </p:spPr>
        <p:txBody>
          <a:bodyPr lIns="89930" tIns="71944" rIns="89930" bIns="71944" rtlCol="0" anchor="ctr"/>
          <a:lstStyle/>
          <a:p>
            <a:pPr defTabSz="913669">
              <a:spcBef>
                <a:spcPct val="50000"/>
              </a:spcBef>
              <a:buClr>
                <a:srgbClr val="F0AB00"/>
              </a:buClr>
              <a:buSzPct val="80000"/>
            </a:pPr>
            <a:endParaRPr lang="en-GB" sz="1998" kern="0" dirty="0" err="1">
              <a:ea typeface="Arial Unicode MS" pitchFamily="34" charset="-128"/>
              <a:cs typeface="Arial Unicode MS" pitchFamily="34" charset="-128"/>
            </a:endParaRPr>
          </a:p>
        </p:txBody>
      </p:sp>
      <p:pic>
        <p:nvPicPr>
          <p:cNvPr id="13" name="Picture 12"/>
          <p:cNvPicPr>
            <a:picLocks noChangeAspect="1"/>
          </p:cNvPicPr>
          <p:nvPr/>
        </p:nvPicPr>
        <p:blipFill rotWithShape="1">
          <a:blip r:embed="rId4"/>
          <a:srcRect l="7627" t="12729" r="3406" b="4944"/>
          <a:stretch/>
        </p:blipFill>
        <p:spPr>
          <a:xfrm>
            <a:off x="1681902" y="4263472"/>
            <a:ext cx="1945492" cy="1912983"/>
          </a:xfrm>
          <a:prstGeom prst="rect">
            <a:avLst/>
          </a:prstGeom>
        </p:spPr>
      </p:pic>
      <p:sp>
        <p:nvSpPr>
          <p:cNvPr id="16" name="Arrow: Bent 15"/>
          <p:cNvSpPr/>
          <p:nvPr/>
        </p:nvSpPr>
        <p:spPr bwMode="gray">
          <a:xfrm rot="5400000" flipH="1">
            <a:off x="3917192" y="3440086"/>
            <a:ext cx="929586" cy="1311210"/>
          </a:xfrm>
          <a:prstGeom prst="bentArrow">
            <a:avLst>
              <a:gd name="adj1" fmla="val 10998"/>
              <a:gd name="adj2" fmla="val 9559"/>
              <a:gd name="adj3" fmla="val 11579"/>
              <a:gd name="adj4" fmla="val 43750"/>
            </a:avLst>
          </a:prstGeom>
          <a:solidFill>
            <a:schemeClr val="bg1">
              <a:lumMod val="85000"/>
            </a:schemeClr>
          </a:solidFill>
          <a:ln w="6350" algn="ctr">
            <a:noFill/>
            <a:miter lim="800000"/>
            <a:headEnd/>
            <a:tailEnd/>
          </a:ln>
        </p:spPr>
        <p:txBody>
          <a:bodyPr lIns="89930" tIns="71944" rIns="89930" bIns="71944" rtlCol="0" anchor="ctr"/>
          <a:lstStyle/>
          <a:p>
            <a:pPr defTabSz="913669">
              <a:spcBef>
                <a:spcPct val="50000"/>
              </a:spcBef>
              <a:buClr>
                <a:srgbClr val="F0AB00"/>
              </a:buClr>
              <a:buSzPct val="80000"/>
            </a:pPr>
            <a:endParaRPr lang="en-GB" sz="1998" kern="0" dirty="0" err="1">
              <a:ea typeface="Arial Unicode MS" pitchFamily="34" charset="-128"/>
              <a:cs typeface="Arial Unicode MS" pitchFamily="34" charset="-128"/>
            </a:endParaRPr>
          </a:p>
        </p:txBody>
      </p:sp>
      <p:sp>
        <p:nvSpPr>
          <p:cNvPr id="17" name="Arrow: Down 16"/>
          <p:cNvSpPr/>
          <p:nvPr/>
        </p:nvSpPr>
        <p:spPr bwMode="gray">
          <a:xfrm rot="16200000">
            <a:off x="3486431" y="2306553"/>
            <a:ext cx="206724" cy="2186527"/>
          </a:xfrm>
          <a:prstGeom prst="downArrow">
            <a:avLst>
              <a:gd name="adj1" fmla="val 42013"/>
              <a:gd name="adj2" fmla="val 50000"/>
            </a:avLst>
          </a:prstGeom>
          <a:solidFill>
            <a:schemeClr val="bg1">
              <a:lumMod val="85000"/>
            </a:schemeClr>
          </a:solidFill>
          <a:ln w="6350" algn="ctr">
            <a:noFill/>
            <a:miter lim="800000"/>
            <a:headEnd/>
            <a:tailEnd/>
          </a:ln>
        </p:spPr>
        <p:txBody>
          <a:bodyPr lIns="89930" tIns="71944" rIns="89930" bIns="71944" rtlCol="0" anchor="ctr"/>
          <a:lstStyle/>
          <a:p>
            <a:pPr defTabSz="913669">
              <a:spcBef>
                <a:spcPct val="50000"/>
              </a:spcBef>
              <a:buClr>
                <a:srgbClr val="F0AB00"/>
              </a:buClr>
              <a:buSzPct val="80000"/>
            </a:pPr>
            <a:endParaRPr lang="en-GB" sz="1998" kern="0" dirty="0" err="1">
              <a:ea typeface="Arial Unicode MS" pitchFamily="34" charset="-128"/>
              <a:cs typeface="Arial Unicode MS" pitchFamily="34" charset="-128"/>
            </a:endParaRPr>
          </a:p>
        </p:txBody>
      </p:sp>
      <p:sp>
        <p:nvSpPr>
          <p:cNvPr id="18" name="Rectangle 17"/>
          <p:cNvSpPr/>
          <p:nvPr/>
        </p:nvSpPr>
        <p:spPr bwMode="gray">
          <a:xfrm>
            <a:off x="5296842" y="4655274"/>
            <a:ext cx="1970952" cy="691791"/>
          </a:xfrm>
          <a:prstGeom prst="rect">
            <a:avLst/>
          </a:prstGeom>
          <a:noFill/>
          <a:ln w="6350" cap="sq" algn="ctr">
            <a:solidFill>
              <a:schemeClr val="tx1"/>
            </a:solidFill>
            <a:miter lim="800000"/>
            <a:headEnd/>
            <a:tailEnd/>
          </a:ln>
          <a:effectLst/>
        </p:spPr>
        <p:txBody>
          <a:bodyPr lIns="89930" tIns="71944" rIns="89930" bIns="71944" rtlCol="0" anchor="ctr"/>
          <a:lstStyle/>
          <a:p>
            <a:pPr algn="ctr" defTabSz="913669">
              <a:spcBef>
                <a:spcPct val="50000"/>
              </a:spcBef>
              <a:buClr>
                <a:srgbClr val="F0AB00"/>
              </a:buClr>
              <a:buSzPct val="80000"/>
            </a:pPr>
            <a:r>
              <a:rPr lang="en-GB" sz="1800" kern="0" dirty="0">
                <a:ea typeface="Arial Unicode MS" pitchFamily="34" charset="-128"/>
                <a:cs typeface="Arial Unicode MS" pitchFamily="34" charset="-128"/>
              </a:rPr>
              <a:t>Controller, Processor Duties</a:t>
            </a:r>
          </a:p>
        </p:txBody>
      </p:sp>
      <p:sp>
        <p:nvSpPr>
          <p:cNvPr id="19" name="Rectangle 18"/>
          <p:cNvSpPr/>
          <p:nvPr/>
        </p:nvSpPr>
        <p:spPr bwMode="gray">
          <a:xfrm>
            <a:off x="8795076" y="4760301"/>
            <a:ext cx="1110896" cy="520602"/>
          </a:xfrm>
          <a:prstGeom prst="rect">
            <a:avLst/>
          </a:prstGeom>
          <a:noFill/>
          <a:ln w="6350" cap="sq" algn="ctr">
            <a:solidFill>
              <a:schemeClr val="tx1"/>
            </a:solidFill>
            <a:miter lim="800000"/>
            <a:headEnd/>
            <a:tailEnd/>
          </a:ln>
          <a:effectLst/>
        </p:spPr>
        <p:txBody>
          <a:bodyPr lIns="89930" tIns="71944" rIns="89930" bIns="71944" rtlCol="0" anchor="ctr"/>
          <a:lstStyle/>
          <a:p>
            <a:pPr algn="ctr" defTabSz="913669">
              <a:spcBef>
                <a:spcPct val="50000"/>
              </a:spcBef>
              <a:buClr>
                <a:srgbClr val="F0AB00"/>
              </a:buClr>
              <a:buSzPct val="80000"/>
            </a:pPr>
            <a:r>
              <a:rPr lang="en-GB" sz="1998" kern="0" dirty="0">
                <a:ea typeface="Arial Unicode MS" pitchFamily="34" charset="-128"/>
                <a:cs typeface="Arial Unicode MS" pitchFamily="34" charset="-128"/>
              </a:rPr>
              <a:t>Risk</a:t>
            </a:r>
          </a:p>
        </p:txBody>
      </p:sp>
      <p:sp>
        <p:nvSpPr>
          <p:cNvPr id="20" name="Arrow: Down 19"/>
          <p:cNvSpPr/>
          <p:nvPr/>
        </p:nvSpPr>
        <p:spPr bwMode="gray">
          <a:xfrm>
            <a:off x="5325451" y="3633716"/>
            <a:ext cx="198587" cy="1021556"/>
          </a:xfrm>
          <a:prstGeom prst="downArrow">
            <a:avLst/>
          </a:prstGeom>
          <a:solidFill>
            <a:schemeClr val="bg1">
              <a:lumMod val="85000"/>
            </a:schemeClr>
          </a:solidFill>
          <a:ln w="6350" algn="ctr">
            <a:noFill/>
            <a:miter lim="800000"/>
            <a:headEnd/>
            <a:tailEnd/>
          </a:ln>
        </p:spPr>
        <p:txBody>
          <a:bodyPr lIns="89930" tIns="71944" rIns="89930" bIns="71944" rtlCol="0" anchor="ctr"/>
          <a:lstStyle/>
          <a:p>
            <a:pPr defTabSz="913669">
              <a:spcBef>
                <a:spcPct val="50000"/>
              </a:spcBef>
              <a:buClr>
                <a:srgbClr val="F0AB00"/>
              </a:buClr>
              <a:buSzPct val="80000"/>
            </a:pPr>
            <a:endParaRPr lang="en-GB" sz="1998" kern="0" dirty="0" err="1">
              <a:ea typeface="Arial Unicode MS" pitchFamily="34" charset="-128"/>
              <a:cs typeface="Arial Unicode MS" pitchFamily="34" charset="-128"/>
            </a:endParaRPr>
          </a:p>
        </p:txBody>
      </p:sp>
      <p:sp>
        <p:nvSpPr>
          <p:cNvPr id="22" name="Rectangle 21"/>
          <p:cNvSpPr/>
          <p:nvPr/>
        </p:nvSpPr>
        <p:spPr bwMode="gray">
          <a:xfrm>
            <a:off x="8606468" y="3625687"/>
            <a:ext cx="1709120" cy="691791"/>
          </a:xfrm>
          <a:prstGeom prst="rect">
            <a:avLst/>
          </a:prstGeom>
          <a:noFill/>
          <a:ln w="6350" cap="sq" algn="ctr">
            <a:solidFill>
              <a:schemeClr val="tx1"/>
            </a:solidFill>
            <a:miter lim="800000"/>
            <a:headEnd/>
            <a:tailEnd/>
          </a:ln>
          <a:effectLst/>
        </p:spPr>
        <p:txBody>
          <a:bodyPr lIns="89930" tIns="71944" rIns="89930" bIns="71944" rtlCol="0" anchor="ctr"/>
          <a:lstStyle/>
          <a:p>
            <a:pPr algn="ctr" defTabSz="913669">
              <a:spcBef>
                <a:spcPct val="50000"/>
              </a:spcBef>
              <a:buClr>
                <a:srgbClr val="F0AB00"/>
              </a:buClr>
              <a:buSzPct val="80000"/>
            </a:pPr>
            <a:r>
              <a:rPr lang="en-GB" sz="1998" kern="0" dirty="0">
                <a:ea typeface="Arial Unicode MS" pitchFamily="34" charset="-128"/>
                <a:cs typeface="Arial Unicode MS" pitchFamily="34" charset="-128"/>
              </a:rPr>
              <a:t>Lawful Processing</a:t>
            </a:r>
          </a:p>
        </p:txBody>
      </p:sp>
      <p:sp>
        <p:nvSpPr>
          <p:cNvPr id="24" name="Rectangle 23"/>
          <p:cNvSpPr/>
          <p:nvPr/>
        </p:nvSpPr>
        <p:spPr bwMode="gray">
          <a:xfrm>
            <a:off x="4724229" y="5977904"/>
            <a:ext cx="1397664" cy="676974"/>
          </a:xfrm>
          <a:prstGeom prst="rect">
            <a:avLst/>
          </a:prstGeom>
          <a:noFill/>
          <a:ln w="6350" cap="sq" algn="ctr">
            <a:solidFill>
              <a:schemeClr val="tx1"/>
            </a:solidFill>
            <a:miter lim="800000"/>
            <a:headEnd/>
            <a:tailEnd/>
          </a:ln>
          <a:effectLst/>
        </p:spPr>
        <p:txBody>
          <a:bodyPr lIns="89930" tIns="71944" rIns="89930" bIns="71944" rtlCol="0" anchor="ctr"/>
          <a:lstStyle/>
          <a:p>
            <a:pPr algn="ctr" defTabSz="913669">
              <a:spcBef>
                <a:spcPct val="50000"/>
              </a:spcBef>
              <a:buClr>
                <a:srgbClr val="F0AB00"/>
              </a:buClr>
              <a:buSzPct val="80000"/>
            </a:pPr>
            <a:r>
              <a:rPr lang="en-GB" sz="1998" kern="0" dirty="0">
                <a:ea typeface="Arial Unicode MS" pitchFamily="34" charset="-128"/>
                <a:cs typeface="Arial Unicode MS" pitchFamily="34" charset="-128"/>
              </a:rPr>
              <a:t>Data Breaches</a:t>
            </a:r>
          </a:p>
        </p:txBody>
      </p:sp>
      <p:sp>
        <p:nvSpPr>
          <p:cNvPr id="25" name="Arrow: Down 24"/>
          <p:cNvSpPr/>
          <p:nvPr/>
        </p:nvSpPr>
        <p:spPr bwMode="gray">
          <a:xfrm rot="10800000">
            <a:off x="5037592" y="3630894"/>
            <a:ext cx="208768" cy="2258261"/>
          </a:xfrm>
          <a:prstGeom prst="downArrow">
            <a:avLst/>
          </a:prstGeom>
          <a:solidFill>
            <a:schemeClr val="bg1">
              <a:lumMod val="85000"/>
            </a:schemeClr>
          </a:solidFill>
          <a:ln w="6350" algn="ctr">
            <a:noFill/>
            <a:miter lim="800000"/>
            <a:headEnd/>
            <a:tailEnd/>
          </a:ln>
        </p:spPr>
        <p:txBody>
          <a:bodyPr lIns="89930" tIns="71944" rIns="89930" bIns="71944" rtlCol="0" anchor="ctr"/>
          <a:lstStyle/>
          <a:p>
            <a:pPr defTabSz="913669">
              <a:spcBef>
                <a:spcPct val="50000"/>
              </a:spcBef>
              <a:buClr>
                <a:srgbClr val="F0AB00"/>
              </a:buClr>
              <a:buSzPct val="80000"/>
            </a:pPr>
            <a:endParaRPr lang="en-GB" sz="1998" kern="0" dirty="0" err="1">
              <a:ea typeface="Arial Unicode MS" pitchFamily="34" charset="-128"/>
              <a:cs typeface="Arial Unicode MS" pitchFamily="34" charset="-128"/>
            </a:endParaRPr>
          </a:p>
        </p:txBody>
      </p:sp>
      <p:sp>
        <p:nvSpPr>
          <p:cNvPr id="26" name="Arrow: Down 25"/>
          <p:cNvSpPr/>
          <p:nvPr/>
        </p:nvSpPr>
        <p:spPr bwMode="gray">
          <a:xfrm rot="10800000">
            <a:off x="5325451" y="5370375"/>
            <a:ext cx="198587" cy="518780"/>
          </a:xfrm>
          <a:prstGeom prst="downArrow">
            <a:avLst/>
          </a:prstGeom>
          <a:solidFill>
            <a:schemeClr val="bg1">
              <a:lumMod val="85000"/>
            </a:schemeClr>
          </a:solidFill>
          <a:ln w="6350" algn="ctr">
            <a:noFill/>
            <a:miter lim="800000"/>
            <a:headEnd/>
            <a:tailEnd/>
          </a:ln>
        </p:spPr>
        <p:txBody>
          <a:bodyPr lIns="89930" tIns="71944" rIns="89930" bIns="71944" rtlCol="0" anchor="ctr"/>
          <a:lstStyle/>
          <a:p>
            <a:pPr defTabSz="913669">
              <a:spcBef>
                <a:spcPct val="50000"/>
              </a:spcBef>
              <a:buClr>
                <a:srgbClr val="F0AB00"/>
              </a:buClr>
              <a:buSzPct val="80000"/>
            </a:pPr>
            <a:endParaRPr lang="en-GB" sz="1998" kern="0" dirty="0" err="1">
              <a:ea typeface="Arial Unicode MS" pitchFamily="34" charset="-128"/>
              <a:cs typeface="Arial Unicode MS" pitchFamily="34" charset="-128"/>
            </a:endParaRPr>
          </a:p>
        </p:txBody>
      </p:sp>
      <p:sp>
        <p:nvSpPr>
          <p:cNvPr id="27" name="Rectangle: Rounded Corners 26"/>
          <p:cNvSpPr/>
          <p:nvPr/>
        </p:nvSpPr>
        <p:spPr bwMode="gray">
          <a:xfrm>
            <a:off x="6943297" y="5699071"/>
            <a:ext cx="1849515" cy="738314"/>
          </a:xfrm>
          <a:prstGeom prst="roundRect">
            <a:avLst/>
          </a:prstGeom>
          <a:solidFill>
            <a:srgbClr val="29FF8A"/>
          </a:solidFill>
          <a:ln w="6350" algn="ctr">
            <a:noFill/>
            <a:miter lim="800000"/>
            <a:headEnd/>
            <a:tailEnd/>
          </a:ln>
        </p:spPr>
        <p:txBody>
          <a:bodyPr lIns="89930" tIns="71944" rIns="89930" bIns="71944" rtlCol="0" anchor="ctr"/>
          <a:lstStyle/>
          <a:p>
            <a:pPr algn="ctr" defTabSz="913669">
              <a:spcBef>
                <a:spcPct val="50000"/>
              </a:spcBef>
              <a:buClr>
                <a:srgbClr val="F0AB00"/>
              </a:buClr>
              <a:buSzPct val="80000"/>
            </a:pPr>
            <a:r>
              <a:rPr lang="en-GB" sz="1998" kern="0" dirty="0">
                <a:ea typeface="Arial Unicode MS" pitchFamily="34" charset="-128"/>
                <a:cs typeface="Arial Unicode MS" pitchFamily="34" charset="-128"/>
              </a:rPr>
              <a:t>DPO ‘heartbeat’</a:t>
            </a:r>
          </a:p>
        </p:txBody>
      </p:sp>
      <p:sp>
        <p:nvSpPr>
          <p:cNvPr id="14" name="TextBox 13"/>
          <p:cNvSpPr txBox="1"/>
          <p:nvPr/>
        </p:nvSpPr>
        <p:spPr>
          <a:xfrm>
            <a:off x="2496531" y="1327613"/>
            <a:ext cx="879005" cy="441805"/>
          </a:xfrm>
          <a:prstGeom prst="rect">
            <a:avLst/>
          </a:prstGeom>
          <a:noFill/>
          <a:ln>
            <a:solidFill>
              <a:srgbClr val="FFFFFF">
                <a:lumMod val="50000"/>
              </a:srgbClr>
            </a:solidFill>
          </a:ln>
        </p:spPr>
        <p:txBody>
          <a:bodyPr wrap="square" lIns="35981" tIns="35981" rIns="35981" bIns="35981" rtlCol="0">
            <a:spAutoFit/>
          </a:bodyPr>
          <a:lstStyle/>
          <a:p>
            <a:pPr fontAlgn="base">
              <a:spcBef>
                <a:spcPct val="50000"/>
              </a:spcBef>
              <a:spcAft>
                <a:spcPct val="0"/>
              </a:spcAft>
              <a:buClr>
                <a:srgbClr val="F0AB00"/>
              </a:buClr>
              <a:buSzPct val="80000"/>
            </a:pPr>
            <a:r>
              <a:rPr lang="en-GB" sz="1199" kern="0" dirty="0">
                <a:ea typeface="Arial Unicode MS" pitchFamily="34" charset="-128"/>
                <a:cs typeface="Arial Unicode MS" pitchFamily="34" charset="-128"/>
              </a:rPr>
              <a:t>Process Hierarchy</a:t>
            </a:r>
          </a:p>
        </p:txBody>
      </p:sp>
      <p:sp>
        <p:nvSpPr>
          <p:cNvPr id="29" name="TextBox 28"/>
          <p:cNvSpPr txBox="1"/>
          <p:nvPr/>
        </p:nvSpPr>
        <p:spPr>
          <a:xfrm>
            <a:off x="1097830" y="4615436"/>
            <a:ext cx="504744" cy="257235"/>
          </a:xfrm>
          <a:prstGeom prst="rect">
            <a:avLst/>
          </a:prstGeom>
          <a:noFill/>
          <a:ln>
            <a:solidFill>
              <a:srgbClr val="FFFFFF">
                <a:lumMod val="50000"/>
              </a:srgbClr>
            </a:solidFill>
          </a:ln>
        </p:spPr>
        <p:txBody>
          <a:bodyPr wrap="square" lIns="35981" tIns="35981" rIns="35981" bIns="35981" rtlCol="0">
            <a:spAutoFit/>
          </a:bodyPr>
          <a:lstStyle/>
          <a:p>
            <a:pPr fontAlgn="base">
              <a:spcBef>
                <a:spcPct val="50000"/>
              </a:spcBef>
              <a:spcAft>
                <a:spcPct val="0"/>
              </a:spcAft>
              <a:buClr>
                <a:srgbClr val="F0AB00"/>
              </a:buClr>
              <a:buSzPct val="80000"/>
            </a:pPr>
            <a:r>
              <a:rPr lang="en-GB" sz="1199" kern="0" dirty="0">
                <a:ea typeface="Arial Unicode MS" pitchFamily="34" charset="-128"/>
                <a:cs typeface="Arial Unicode MS" pitchFamily="34" charset="-128"/>
              </a:rPr>
              <a:t>DPIA</a:t>
            </a:r>
          </a:p>
        </p:txBody>
      </p:sp>
      <p:sp>
        <p:nvSpPr>
          <p:cNvPr id="30" name="Rectangle 29"/>
          <p:cNvSpPr/>
          <p:nvPr/>
        </p:nvSpPr>
        <p:spPr bwMode="gray">
          <a:xfrm>
            <a:off x="6348651" y="3824055"/>
            <a:ext cx="1266445" cy="540864"/>
          </a:xfrm>
          <a:prstGeom prst="rect">
            <a:avLst/>
          </a:prstGeom>
          <a:noFill/>
          <a:ln w="6350" cap="sq" algn="ctr">
            <a:solidFill>
              <a:schemeClr val="tx1"/>
            </a:solidFill>
            <a:miter lim="800000"/>
            <a:headEnd/>
            <a:tailEnd/>
          </a:ln>
          <a:effectLst/>
        </p:spPr>
        <p:txBody>
          <a:bodyPr lIns="89930" tIns="71944" rIns="89930" bIns="71944" rtlCol="0" anchor="ctr"/>
          <a:lstStyle/>
          <a:p>
            <a:pPr algn="ctr" defTabSz="913669">
              <a:spcBef>
                <a:spcPct val="50000"/>
              </a:spcBef>
              <a:buClr>
                <a:srgbClr val="F0AB00"/>
              </a:buClr>
              <a:buSzPct val="80000"/>
            </a:pPr>
            <a:r>
              <a:rPr lang="en-GB" sz="1998" kern="0" dirty="0">
                <a:ea typeface="Arial Unicode MS" pitchFamily="34" charset="-128"/>
                <a:cs typeface="Arial Unicode MS" pitchFamily="34" charset="-128"/>
              </a:rPr>
              <a:t>Controls</a:t>
            </a:r>
          </a:p>
        </p:txBody>
      </p:sp>
      <p:sp>
        <p:nvSpPr>
          <p:cNvPr id="31" name="Arrow: Bent 30"/>
          <p:cNvSpPr/>
          <p:nvPr/>
        </p:nvSpPr>
        <p:spPr bwMode="gray">
          <a:xfrm rot="10800000" flipV="1">
            <a:off x="6945558" y="3177066"/>
            <a:ext cx="2580080" cy="395802"/>
          </a:xfrm>
          <a:prstGeom prst="bentArrow">
            <a:avLst>
              <a:gd name="adj1" fmla="val 26598"/>
              <a:gd name="adj2" fmla="val 28060"/>
              <a:gd name="adj3" fmla="val 25000"/>
              <a:gd name="adj4" fmla="val 43750"/>
            </a:avLst>
          </a:prstGeom>
          <a:solidFill>
            <a:schemeClr val="bg1">
              <a:lumMod val="85000"/>
            </a:schemeClr>
          </a:solidFill>
          <a:ln w="6350" algn="ctr">
            <a:noFill/>
            <a:miter lim="800000"/>
            <a:headEnd/>
            <a:tailEnd/>
          </a:ln>
        </p:spPr>
        <p:txBody>
          <a:bodyPr lIns="89930" tIns="71944" rIns="89930" bIns="71944" rtlCol="0" anchor="ctr"/>
          <a:lstStyle/>
          <a:p>
            <a:pPr defTabSz="913669">
              <a:spcBef>
                <a:spcPct val="50000"/>
              </a:spcBef>
              <a:buClr>
                <a:srgbClr val="F0AB00"/>
              </a:buClr>
              <a:buSzPct val="80000"/>
            </a:pPr>
            <a:endParaRPr lang="en-GB" sz="1998" kern="0" dirty="0" err="1">
              <a:ea typeface="Arial Unicode MS" pitchFamily="34" charset="-128"/>
              <a:cs typeface="Arial Unicode MS" pitchFamily="34" charset="-128"/>
            </a:endParaRPr>
          </a:p>
        </p:txBody>
      </p:sp>
      <p:sp>
        <p:nvSpPr>
          <p:cNvPr id="32" name="Arrow: Bent 31"/>
          <p:cNvSpPr/>
          <p:nvPr/>
        </p:nvSpPr>
        <p:spPr bwMode="gray">
          <a:xfrm rot="16200000">
            <a:off x="5817526" y="3687936"/>
            <a:ext cx="524472" cy="386472"/>
          </a:xfrm>
          <a:prstGeom prst="bentArrow">
            <a:avLst>
              <a:gd name="adj1" fmla="val 24736"/>
              <a:gd name="adj2" fmla="val 25267"/>
              <a:gd name="adj3" fmla="val 25000"/>
              <a:gd name="adj4" fmla="val 43750"/>
            </a:avLst>
          </a:prstGeom>
          <a:solidFill>
            <a:schemeClr val="bg1">
              <a:lumMod val="85000"/>
            </a:schemeClr>
          </a:solidFill>
          <a:ln w="6350" algn="ctr">
            <a:noFill/>
            <a:miter lim="800000"/>
            <a:headEnd/>
            <a:tailEnd/>
          </a:ln>
        </p:spPr>
        <p:txBody>
          <a:bodyPr lIns="89930" tIns="71944" rIns="89930" bIns="71944" rtlCol="0" anchor="ctr"/>
          <a:lstStyle/>
          <a:p>
            <a:pPr defTabSz="913669">
              <a:spcBef>
                <a:spcPct val="50000"/>
              </a:spcBef>
              <a:buClr>
                <a:srgbClr val="F0AB00"/>
              </a:buClr>
              <a:buSzPct val="80000"/>
            </a:pPr>
            <a:endParaRPr lang="en-GB" sz="1998" kern="0" dirty="0" err="1">
              <a:ea typeface="Arial Unicode MS" pitchFamily="34" charset="-128"/>
              <a:cs typeface="Arial Unicode MS" pitchFamily="34" charset="-128"/>
            </a:endParaRPr>
          </a:p>
        </p:txBody>
      </p:sp>
      <p:sp>
        <p:nvSpPr>
          <p:cNvPr id="33" name="Arrow: Bent 32"/>
          <p:cNvSpPr/>
          <p:nvPr/>
        </p:nvSpPr>
        <p:spPr bwMode="gray">
          <a:xfrm rot="16200000">
            <a:off x="7744854" y="4139642"/>
            <a:ext cx="611012" cy="1310741"/>
          </a:xfrm>
          <a:prstGeom prst="bentArrow">
            <a:avLst>
              <a:gd name="adj1" fmla="val 18832"/>
              <a:gd name="adj2" fmla="val 22315"/>
              <a:gd name="adj3" fmla="val 25000"/>
              <a:gd name="adj4" fmla="val 43750"/>
            </a:avLst>
          </a:prstGeom>
          <a:solidFill>
            <a:schemeClr val="bg1">
              <a:lumMod val="85000"/>
            </a:schemeClr>
          </a:solidFill>
          <a:ln w="6350" algn="ctr">
            <a:noFill/>
            <a:miter lim="800000"/>
            <a:headEnd/>
            <a:tailEnd/>
          </a:ln>
        </p:spPr>
        <p:txBody>
          <a:bodyPr lIns="89930" tIns="71944" rIns="89930" bIns="71944" rtlCol="0" anchor="ctr"/>
          <a:lstStyle/>
          <a:p>
            <a:pPr defTabSz="913669">
              <a:spcBef>
                <a:spcPct val="50000"/>
              </a:spcBef>
              <a:buClr>
                <a:srgbClr val="F0AB00"/>
              </a:buClr>
              <a:buSzPct val="80000"/>
            </a:pPr>
            <a:endParaRPr lang="en-GB" sz="1998" kern="0" dirty="0" err="1">
              <a:ea typeface="Arial Unicode MS" pitchFamily="34" charset="-128"/>
              <a:cs typeface="Arial Unicode MS" pitchFamily="34" charset="-128"/>
            </a:endParaRPr>
          </a:p>
        </p:txBody>
      </p:sp>
      <p:pic>
        <p:nvPicPr>
          <p:cNvPr id="5" name="Picture 4"/>
          <p:cNvPicPr>
            <a:picLocks noChangeAspect="1"/>
          </p:cNvPicPr>
          <p:nvPr/>
        </p:nvPicPr>
        <p:blipFill>
          <a:blip r:embed="rId5"/>
          <a:stretch>
            <a:fillRect/>
          </a:stretch>
        </p:blipFill>
        <p:spPr>
          <a:xfrm>
            <a:off x="2772801" y="2216296"/>
            <a:ext cx="835844" cy="893621"/>
          </a:xfrm>
          <a:prstGeom prst="rect">
            <a:avLst/>
          </a:prstGeom>
        </p:spPr>
      </p:pic>
      <p:sp>
        <p:nvSpPr>
          <p:cNvPr id="34" name="Arrow: Down 33"/>
          <p:cNvSpPr/>
          <p:nvPr/>
        </p:nvSpPr>
        <p:spPr bwMode="gray">
          <a:xfrm rot="16200000">
            <a:off x="4054052" y="2480914"/>
            <a:ext cx="194517" cy="1063494"/>
          </a:xfrm>
          <a:prstGeom prst="downArrow">
            <a:avLst>
              <a:gd name="adj1" fmla="val 42013"/>
              <a:gd name="adj2" fmla="val 50000"/>
            </a:avLst>
          </a:prstGeom>
          <a:solidFill>
            <a:schemeClr val="bg1">
              <a:lumMod val="85000"/>
            </a:schemeClr>
          </a:solidFill>
          <a:ln w="6350" algn="ctr">
            <a:noFill/>
            <a:miter lim="800000"/>
            <a:headEnd/>
            <a:tailEnd/>
          </a:ln>
        </p:spPr>
        <p:txBody>
          <a:bodyPr lIns="89930" tIns="71944" rIns="89930" bIns="71944" rtlCol="0" anchor="ctr"/>
          <a:lstStyle/>
          <a:p>
            <a:pPr defTabSz="913669">
              <a:spcBef>
                <a:spcPct val="50000"/>
              </a:spcBef>
              <a:buClr>
                <a:srgbClr val="F0AB00"/>
              </a:buClr>
              <a:buSzPct val="80000"/>
            </a:pPr>
            <a:endParaRPr lang="en-GB" sz="1998" kern="0" dirty="0" err="1">
              <a:ea typeface="Arial Unicode MS" pitchFamily="34" charset="-128"/>
              <a:cs typeface="Arial Unicode MS" pitchFamily="34" charset="-128"/>
            </a:endParaRPr>
          </a:p>
        </p:txBody>
      </p:sp>
      <p:sp>
        <p:nvSpPr>
          <p:cNvPr id="36" name="Title 2"/>
          <p:cNvSpPr txBox="1">
            <a:spLocks/>
          </p:cNvSpPr>
          <p:nvPr/>
        </p:nvSpPr>
        <p:spPr bwMode="gray">
          <a:xfrm>
            <a:off x="503870" y="504000"/>
            <a:ext cx="11183564" cy="676980"/>
          </a:xfrm>
          <a:prstGeom prst="rect">
            <a:avLst/>
          </a:prstGeom>
          <a:solidFill>
            <a:srgbClr val="FFFFFF"/>
          </a:solidFill>
          <a:ln w="19050" cap="flat" cmpd="sng" algn="ctr">
            <a:noFill/>
            <a:prstDash val="solid"/>
          </a:ln>
          <a:scene3d>
            <a:camera prst="orthographicFront"/>
            <a:lightRig rig="flat" dir="t"/>
          </a:scene3d>
          <a:sp3d z="190500"/>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t>SAP Process Control for Register, Govern &amp; Show Accountability</a:t>
            </a:r>
          </a:p>
          <a:p>
            <a:r>
              <a:rPr lang="en-GB" sz="2000" b="0" dirty="0"/>
              <a:t>Regularly test, evaluate technical &amp; organisational measures</a:t>
            </a:r>
            <a:endParaRPr lang="en-GB" sz="2000" dirty="0"/>
          </a:p>
        </p:txBody>
      </p:sp>
      <p:sp>
        <p:nvSpPr>
          <p:cNvPr id="35" name="Rectangle 34"/>
          <p:cNvSpPr/>
          <p:nvPr/>
        </p:nvSpPr>
        <p:spPr>
          <a:xfrm>
            <a:off x="974996" y="4889892"/>
            <a:ext cx="731290" cy="276999"/>
          </a:xfrm>
          <a:prstGeom prst="rect">
            <a:avLst/>
          </a:prstGeom>
        </p:spPr>
        <p:txBody>
          <a:bodyPr wrap="none">
            <a:spAutoFit/>
          </a:bodyPr>
          <a:lstStyle/>
          <a:p>
            <a:r>
              <a:rPr lang="en-GB" sz="1200" kern="0" dirty="0">
                <a:ea typeface="Arial Unicode MS" pitchFamily="34" charset="-128"/>
                <a:cs typeface="Arial Unicode MS" pitchFamily="34" charset="-128"/>
              </a:rPr>
              <a:t>(GDPR)</a:t>
            </a:r>
            <a:endParaRPr lang="en-GB" sz="1200" dirty="0"/>
          </a:p>
        </p:txBody>
      </p:sp>
      <p:pic>
        <p:nvPicPr>
          <p:cNvPr id="7" name="Picture 6"/>
          <p:cNvPicPr>
            <a:picLocks noChangeAspect="1"/>
          </p:cNvPicPr>
          <p:nvPr/>
        </p:nvPicPr>
        <p:blipFill>
          <a:blip r:embed="rId6"/>
          <a:stretch>
            <a:fillRect/>
          </a:stretch>
        </p:blipFill>
        <p:spPr>
          <a:xfrm>
            <a:off x="8319258" y="963811"/>
            <a:ext cx="3070803" cy="1908409"/>
          </a:xfrm>
          <a:prstGeom prst="rect">
            <a:avLst/>
          </a:prstGeom>
        </p:spPr>
      </p:pic>
      <p:sp>
        <p:nvSpPr>
          <p:cNvPr id="28" name="TextBox 27"/>
          <p:cNvSpPr txBox="1"/>
          <p:nvPr/>
        </p:nvSpPr>
        <p:spPr>
          <a:xfrm>
            <a:off x="10947141" y="1277879"/>
            <a:ext cx="1097374" cy="441805"/>
          </a:xfrm>
          <a:prstGeom prst="rect">
            <a:avLst/>
          </a:prstGeom>
          <a:noFill/>
          <a:ln>
            <a:solidFill>
              <a:srgbClr val="FFFFFF">
                <a:lumMod val="50000"/>
              </a:srgbClr>
            </a:solidFill>
          </a:ln>
        </p:spPr>
        <p:txBody>
          <a:bodyPr wrap="square" lIns="35981" tIns="35981" rIns="35981" bIns="35981" rtlCol="0">
            <a:spAutoFit/>
          </a:bodyPr>
          <a:lstStyle/>
          <a:p>
            <a:pPr fontAlgn="base">
              <a:spcBef>
                <a:spcPct val="50000"/>
              </a:spcBef>
              <a:spcAft>
                <a:spcPct val="0"/>
              </a:spcAft>
              <a:buClr>
                <a:srgbClr val="F0AB00"/>
              </a:buClr>
              <a:buSzPct val="80000"/>
            </a:pPr>
            <a:r>
              <a:rPr lang="en-GB" sz="1199" kern="0" dirty="0">
                <a:ea typeface="Arial Unicode MS" pitchFamily="34" charset="-128"/>
                <a:cs typeface="Arial Unicode MS" pitchFamily="34" charset="-128"/>
              </a:rPr>
              <a:t>Organisational Hierarchy</a:t>
            </a:r>
          </a:p>
        </p:txBody>
      </p:sp>
    </p:spTree>
    <p:extLst>
      <p:ext uri="{BB962C8B-B14F-4D97-AF65-F5344CB8AC3E}">
        <p14:creationId xmlns:p14="http://schemas.microsoft.com/office/powerpoint/2010/main" val="149876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Title 2"/>
          <p:cNvSpPr txBox="1">
            <a:spLocks/>
          </p:cNvSpPr>
          <p:nvPr/>
        </p:nvSpPr>
        <p:spPr bwMode="gray">
          <a:xfrm>
            <a:off x="503870" y="504000"/>
            <a:ext cx="11183564" cy="676980"/>
          </a:xfrm>
          <a:prstGeom prst="rect">
            <a:avLst/>
          </a:prstGeom>
          <a:solidFill>
            <a:srgbClr val="FFFFFF"/>
          </a:solidFill>
          <a:ln w="19050" cap="flat" cmpd="sng" algn="ctr">
            <a:noFill/>
            <a:prstDash val="solid"/>
          </a:ln>
          <a:scene3d>
            <a:camera prst="orthographicFront"/>
            <a:lightRig rig="flat" dir="t"/>
          </a:scene3d>
          <a:sp3d z="190500"/>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t>SAP Process Control for Register, Govern &amp; Show Accountability</a:t>
            </a:r>
          </a:p>
          <a:p>
            <a:r>
              <a:rPr lang="en-GB" sz="2000" b="0" dirty="0"/>
              <a:t>Regularly test, evaluate technical &amp; organisational measures</a:t>
            </a:r>
            <a:endParaRPr lang="en-GB" sz="2000" dirty="0"/>
          </a:p>
        </p:txBody>
      </p:sp>
      <p:pic>
        <p:nvPicPr>
          <p:cNvPr id="3" name="Picture 2"/>
          <p:cNvPicPr>
            <a:picLocks noChangeAspect="1"/>
          </p:cNvPicPr>
          <p:nvPr/>
        </p:nvPicPr>
        <p:blipFill>
          <a:blip r:embed="rId3"/>
          <a:stretch>
            <a:fillRect/>
          </a:stretch>
        </p:blipFill>
        <p:spPr>
          <a:xfrm>
            <a:off x="423787" y="956364"/>
            <a:ext cx="11656562" cy="5816088"/>
          </a:xfrm>
          <a:prstGeom prst="rect">
            <a:avLst/>
          </a:prstGeom>
        </p:spPr>
      </p:pic>
      <p:sp>
        <p:nvSpPr>
          <p:cNvPr id="37" name="Rectangle 36"/>
          <p:cNvSpPr/>
          <p:nvPr/>
        </p:nvSpPr>
        <p:spPr>
          <a:xfrm>
            <a:off x="257339" y="1816768"/>
            <a:ext cx="3541606" cy="20017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800" dirty="0"/>
              <a:t>lawful, fairness &amp; transparency </a:t>
            </a:r>
          </a:p>
          <a:p>
            <a:pPr marL="285750" indent="-285750">
              <a:buFont typeface="Arial" panose="020B0604020202020204" pitchFamily="34" charset="0"/>
              <a:buChar char="•"/>
            </a:pPr>
            <a:r>
              <a:rPr lang="en-GB" sz="1800" dirty="0"/>
              <a:t>purpose limitation</a:t>
            </a:r>
          </a:p>
          <a:p>
            <a:pPr marL="285750" indent="-285750">
              <a:buFont typeface="Arial" panose="020B0604020202020204" pitchFamily="34" charset="0"/>
              <a:buChar char="•"/>
            </a:pPr>
            <a:r>
              <a:rPr lang="en-GB" sz="1800" dirty="0"/>
              <a:t>data minimisation</a:t>
            </a:r>
          </a:p>
          <a:p>
            <a:pPr marL="285750" indent="-285750">
              <a:buFont typeface="Arial" panose="020B0604020202020204" pitchFamily="34" charset="0"/>
              <a:buChar char="•"/>
            </a:pPr>
            <a:r>
              <a:rPr lang="en-GB" sz="1800" dirty="0"/>
              <a:t>accuracy</a:t>
            </a:r>
          </a:p>
          <a:p>
            <a:pPr marL="285750" indent="-285750">
              <a:buFont typeface="Arial" panose="020B0604020202020204" pitchFamily="34" charset="0"/>
              <a:buChar char="•"/>
            </a:pPr>
            <a:r>
              <a:rPr lang="en-GB" sz="1800" dirty="0"/>
              <a:t>storage limitation</a:t>
            </a:r>
          </a:p>
          <a:p>
            <a:pPr marL="285750" indent="-285750">
              <a:buFont typeface="Arial" panose="020B0604020202020204" pitchFamily="34" charset="0"/>
              <a:buChar char="•"/>
            </a:pPr>
            <a:r>
              <a:rPr lang="en-GB" sz="1800" dirty="0"/>
              <a:t>integrity &amp; confidentiality</a:t>
            </a:r>
          </a:p>
        </p:txBody>
      </p:sp>
      <p:sp>
        <p:nvSpPr>
          <p:cNvPr id="38" name="Rectangle 37"/>
          <p:cNvSpPr/>
          <p:nvPr/>
        </p:nvSpPr>
        <p:spPr>
          <a:xfrm>
            <a:off x="227842" y="3516723"/>
            <a:ext cx="3571102" cy="321276"/>
          </a:xfrm>
          <a:prstGeom prst="rect">
            <a:avLst/>
          </a:prstGeom>
          <a:noFill/>
          <a:ln w="63500">
            <a:solidFill>
              <a:srgbClr val="FAA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p:cNvPicPr>
            <a:picLocks noChangeAspect="1"/>
          </p:cNvPicPr>
          <p:nvPr/>
        </p:nvPicPr>
        <p:blipFill>
          <a:blip r:embed="rId4"/>
          <a:stretch>
            <a:fillRect/>
          </a:stretch>
        </p:blipFill>
        <p:spPr>
          <a:xfrm>
            <a:off x="2732898" y="2228222"/>
            <a:ext cx="828675" cy="857250"/>
          </a:xfrm>
          <a:prstGeom prst="rect">
            <a:avLst/>
          </a:prstGeom>
        </p:spPr>
      </p:pic>
      <p:sp>
        <p:nvSpPr>
          <p:cNvPr id="41" name="Oval 40"/>
          <p:cNvSpPr/>
          <p:nvPr/>
        </p:nvSpPr>
        <p:spPr>
          <a:xfrm>
            <a:off x="3261671" y="1899494"/>
            <a:ext cx="536028" cy="28378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b="1" dirty="0"/>
              <a:t>A5</a:t>
            </a:r>
            <a:endParaRPr lang="en-GB" sz="1400" b="1" dirty="0"/>
          </a:p>
        </p:txBody>
      </p:sp>
      <p:sp>
        <p:nvSpPr>
          <p:cNvPr id="8" name="TextBox 7"/>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spTree>
    <p:extLst>
      <p:ext uri="{BB962C8B-B14F-4D97-AF65-F5344CB8AC3E}">
        <p14:creationId xmlns:p14="http://schemas.microsoft.com/office/powerpoint/2010/main" val="1081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Title 2"/>
          <p:cNvSpPr txBox="1">
            <a:spLocks/>
          </p:cNvSpPr>
          <p:nvPr/>
        </p:nvSpPr>
        <p:spPr bwMode="gray">
          <a:xfrm>
            <a:off x="503870" y="504000"/>
            <a:ext cx="11183564" cy="676980"/>
          </a:xfrm>
          <a:prstGeom prst="rect">
            <a:avLst/>
          </a:prstGeom>
          <a:solidFill>
            <a:srgbClr val="FFFFFF"/>
          </a:solidFill>
          <a:ln w="19050" cap="flat" cmpd="sng" algn="ctr">
            <a:noFill/>
            <a:prstDash val="solid"/>
          </a:ln>
          <a:scene3d>
            <a:camera prst="orthographicFront"/>
            <a:lightRig rig="flat" dir="t"/>
          </a:scene3d>
          <a:sp3d z="190500"/>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t>SAP Process Control for Register, Govern &amp; Show Accountability</a:t>
            </a:r>
          </a:p>
          <a:p>
            <a:r>
              <a:rPr lang="en-GB" sz="2000" b="0" dirty="0"/>
              <a:t>Regularly test, evaluate technical &amp; organisational measures</a:t>
            </a:r>
            <a:endParaRPr lang="en-GB" sz="2000" dirty="0"/>
          </a:p>
        </p:txBody>
      </p:sp>
      <p:pic>
        <p:nvPicPr>
          <p:cNvPr id="3" name="Picture 2"/>
          <p:cNvPicPr>
            <a:picLocks noChangeAspect="1"/>
          </p:cNvPicPr>
          <p:nvPr/>
        </p:nvPicPr>
        <p:blipFill>
          <a:blip r:embed="rId3"/>
          <a:stretch>
            <a:fillRect/>
          </a:stretch>
        </p:blipFill>
        <p:spPr>
          <a:xfrm>
            <a:off x="423787" y="956364"/>
            <a:ext cx="11656562" cy="5816088"/>
          </a:xfrm>
          <a:prstGeom prst="rect">
            <a:avLst/>
          </a:prstGeom>
        </p:spPr>
      </p:pic>
      <p:sp>
        <p:nvSpPr>
          <p:cNvPr id="4" name="Rectangle 3"/>
          <p:cNvSpPr/>
          <p:nvPr/>
        </p:nvSpPr>
        <p:spPr>
          <a:xfrm>
            <a:off x="257339" y="1816768"/>
            <a:ext cx="3541606" cy="20017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800" dirty="0"/>
              <a:t>lawful, fairness &amp; transparency </a:t>
            </a:r>
          </a:p>
          <a:p>
            <a:pPr marL="285750" indent="-285750">
              <a:buFont typeface="Arial" panose="020B0604020202020204" pitchFamily="34" charset="0"/>
              <a:buChar char="•"/>
            </a:pPr>
            <a:r>
              <a:rPr lang="en-GB" sz="1800" dirty="0"/>
              <a:t>purpose limitation</a:t>
            </a:r>
          </a:p>
          <a:p>
            <a:pPr marL="285750" indent="-285750">
              <a:buFont typeface="Arial" panose="020B0604020202020204" pitchFamily="34" charset="0"/>
              <a:buChar char="•"/>
            </a:pPr>
            <a:r>
              <a:rPr lang="en-GB" sz="1800" dirty="0"/>
              <a:t>data minimisation</a:t>
            </a:r>
          </a:p>
          <a:p>
            <a:pPr marL="285750" indent="-285750">
              <a:buFont typeface="Arial" panose="020B0604020202020204" pitchFamily="34" charset="0"/>
              <a:buChar char="•"/>
            </a:pPr>
            <a:r>
              <a:rPr lang="en-GB" sz="1800" dirty="0"/>
              <a:t>accuracy</a:t>
            </a:r>
          </a:p>
          <a:p>
            <a:pPr marL="285750" indent="-285750">
              <a:buFont typeface="Arial" panose="020B0604020202020204" pitchFamily="34" charset="0"/>
              <a:buChar char="•"/>
            </a:pPr>
            <a:r>
              <a:rPr lang="en-GB" sz="1800" dirty="0"/>
              <a:t>storage limitation</a:t>
            </a:r>
          </a:p>
          <a:p>
            <a:pPr marL="285750" indent="-285750">
              <a:buFont typeface="Arial" panose="020B0604020202020204" pitchFamily="34" charset="0"/>
              <a:buChar char="•"/>
            </a:pPr>
            <a:r>
              <a:rPr lang="en-GB" sz="1800" dirty="0"/>
              <a:t>integrity &amp; confidentiality</a:t>
            </a:r>
          </a:p>
        </p:txBody>
      </p:sp>
      <p:sp>
        <p:nvSpPr>
          <p:cNvPr id="6" name="Oval 5"/>
          <p:cNvSpPr/>
          <p:nvPr/>
        </p:nvSpPr>
        <p:spPr>
          <a:xfrm>
            <a:off x="3261671" y="1899494"/>
            <a:ext cx="536028" cy="28378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b="1" dirty="0"/>
              <a:t>A5</a:t>
            </a:r>
            <a:endParaRPr lang="en-GB" sz="1400" b="1" dirty="0"/>
          </a:p>
        </p:txBody>
      </p:sp>
      <p:pic>
        <p:nvPicPr>
          <p:cNvPr id="7" name="Picture 6"/>
          <p:cNvPicPr>
            <a:picLocks noChangeAspect="1"/>
          </p:cNvPicPr>
          <p:nvPr/>
        </p:nvPicPr>
        <p:blipFill>
          <a:blip r:embed="rId4"/>
          <a:stretch>
            <a:fillRect/>
          </a:stretch>
        </p:blipFill>
        <p:spPr>
          <a:xfrm>
            <a:off x="2732898" y="2228222"/>
            <a:ext cx="828675" cy="857250"/>
          </a:xfrm>
          <a:prstGeom prst="rect">
            <a:avLst/>
          </a:prstGeom>
        </p:spPr>
      </p:pic>
      <p:sp>
        <p:nvSpPr>
          <p:cNvPr id="8" name="Rectangle 7"/>
          <p:cNvSpPr/>
          <p:nvPr/>
        </p:nvSpPr>
        <p:spPr>
          <a:xfrm>
            <a:off x="2512118" y="4078688"/>
            <a:ext cx="3459891" cy="20017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800" dirty="0"/>
              <a:t>Document security and availability of processing activities</a:t>
            </a:r>
          </a:p>
          <a:p>
            <a:pPr marL="285750" indent="-285750">
              <a:buFont typeface="Arial" panose="020B0604020202020204" pitchFamily="34" charset="0"/>
              <a:buChar char="•"/>
            </a:pPr>
            <a:r>
              <a:rPr lang="en-GB" sz="1800" dirty="0"/>
              <a:t>Data protection by design and by default</a:t>
            </a:r>
          </a:p>
          <a:p>
            <a:pPr marL="285750" indent="-285750">
              <a:buFont typeface="Arial" panose="020B0604020202020204" pitchFamily="34" charset="0"/>
              <a:buChar char="•"/>
            </a:pPr>
            <a:r>
              <a:rPr lang="en-GB" sz="1800" dirty="0"/>
              <a:t>DPIA Results</a:t>
            </a:r>
          </a:p>
        </p:txBody>
      </p:sp>
      <p:sp>
        <p:nvSpPr>
          <p:cNvPr id="10" name="Arrow: Down 9"/>
          <p:cNvSpPr/>
          <p:nvPr/>
        </p:nvSpPr>
        <p:spPr>
          <a:xfrm>
            <a:off x="5135807" y="3513067"/>
            <a:ext cx="191730" cy="516193"/>
          </a:xfrm>
          <a:prstGeom prst="downArrow">
            <a:avLst/>
          </a:prstGeom>
          <a:solidFill>
            <a:srgbClr val="FAA70D"/>
          </a:solidFill>
          <a:ln w="63500">
            <a:solidFill>
              <a:srgbClr val="FAA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latin typeface="+mn-lt"/>
            </a:endParaRPr>
          </a:p>
        </p:txBody>
      </p:sp>
      <p:sp>
        <p:nvSpPr>
          <p:cNvPr id="11" name="Arrow: Down 10"/>
          <p:cNvSpPr/>
          <p:nvPr/>
        </p:nvSpPr>
        <p:spPr>
          <a:xfrm>
            <a:off x="3545904" y="3732228"/>
            <a:ext cx="191730" cy="36930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sz="1800"/>
          </a:p>
        </p:txBody>
      </p:sp>
      <p:sp>
        <p:nvSpPr>
          <p:cNvPr id="12" name="Oval 11"/>
          <p:cNvSpPr/>
          <p:nvPr/>
        </p:nvSpPr>
        <p:spPr>
          <a:xfrm>
            <a:off x="5430439" y="4251837"/>
            <a:ext cx="536028"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A32.1</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3" name="Oval 12"/>
          <p:cNvSpPr/>
          <p:nvPr/>
        </p:nvSpPr>
        <p:spPr>
          <a:xfrm>
            <a:off x="5430439" y="5194131"/>
            <a:ext cx="536028"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A25.1</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Oval 13"/>
          <p:cNvSpPr/>
          <p:nvPr/>
        </p:nvSpPr>
        <p:spPr>
          <a:xfrm>
            <a:off x="5430439" y="5502220"/>
            <a:ext cx="536028"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A35</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2456512" y="4078687"/>
            <a:ext cx="3571102" cy="870155"/>
          </a:xfrm>
          <a:prstGeom prst="rect">
            <a:avLst/>
          </a:prstGeom>
          <a:noFill/>
          <a:ln w="63500">
            <a:solidFill>
              <a:srgbClr val="FAA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27842" y="3516723"/>
            <a:ext cx="3571102" cy="321276"/>
          </a:xfrm>
          <a:prstGeom prst="rect">
            <a:avLst/>
          </a:prstGeom>
          <a:noFill/>
          <a:ln w="63500">
            <a:solidFill>
              <a:srgbClr val="FAA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bwMode="gray">
          <a:xfrm>
            <a:off x="4656221" y="2947046"/>
            <a:ext cx="1648326" cy="566021"/>
          </a:xfrm>
          <a:prstGeom prst="ellipse">
            <a:avLst/>
          </a:prstGeom>
          <a:noFill/>
          <a:ln w="38100" algn="ctr">
            <a:solidFill>
              <a:srgbClr val="F0AB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6" name="TextBox 15"/>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spTree>
    <p:extLst>
      <p:ext uri="{BB962C8B-B14F-4D97-AF65-F5344CB8AC3E}">
        <p14:creationId xmlns:p14="http://schemas.microsoft.com/office/powerpoint/2010/main" val="88006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Title 2"/>
          <p:cNvSpPr txBox="1">
            <a:spLocks/>
          </p:cNvSpPr>
          <p:nvPr/>
        </p:nvSpPr>
        <p:spPr bwMode="gray">
          <a:xfrm>
            <a:off x="503870" y="504000"/>
            <a:ext cx="11183564" cy="676980"/>
          </a:xfrm>
          <a:prstGeom prst="rect">
            <a:avLst/>
          </a:prstGeom>
          <a:solidFill>
            <a:srgbClr val="FFFFFF"/>
          </a:solidFill>
          <a:ln w="19050" cap="flat" cmpd="sng" algn="ctr">
            <a:noFill/>
            <a:prstDash val="solid"/>
          </a:ln>
          <a:scene3d>
            <a:camera prst="orthographicFront"/>
            <a:lightRig rig="flat" dir="t"/>
          </a:scene3d>
          <a:sp3d z="190500"/>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t>SAP Process Control for Register, Govern &amp; Show Accountability</a:t>
            </a:r>
          </a:p>
          <a:p>
            <a:r>
              <a:rPr lang="en-GB" sz="2000" b="0" dirty="0"/>
              <a:t>Regularly test, evaluate technical &amp; organisational measures</a:t>
            </a:r>
            <a:endParaRPr lang="en-GB" sz="2000" dirty="0"/>
          </a:p>
        </p:txBody>
      </p:sp>
      <p:pic>
        <p:nvPicPr>
          <p:cNvPr id="3" name="Picture 2"/>
          <p:cNvPicPr>
            <a:picLocks noChangeAspect="1"/>
          </p:cNvPicPr>
          <p:nvPr/>
        </p:nvPicPr>
        <p:blipFill>
          <a:blip r:embed="rId3"/>
          <a:stretch>
            <a:fillRect/>
          </a:stretch>
        </p:blipFill>
        <p:spPr>
          <a:xfrm>
            <a:off x="423787" y="956364"/>
            <a:ext cx="11656562" cy="5816088"/>
          </a:xfrm>
          <a:prstGeom prst="rect">
            <a:avLst/>
          </a:prstGeom>
        </p:spPr>
      </p:pic>
      <p:sp>
        <p:nvSpPr>
          <p:cNvPr id="4" name="Rectangle 3"/>
          <p:cNvSpPr/>
          <p:nvPr/>
        </p:nvSpPr>
        <p:spPr>
          <a:xfrm>
            <a:off x="257339" y="1816768"/>
            <a:ext cx="3541606" cy="20017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800" dirty="0"/>
              <a:t>lawful, fairness &amp; transparency </a:t>
            </a:r>
          </a:p>
          <a:p>
            <a:pPr marL="285750" indent="-285750">
              <a:buFont typeface="Arial" panose="020B0604020202020204" pitchFamily="34" charset="0"/>
              <a:buChar char="•"/>
            </a:pPr>
            <a:r>
              <a:rPr lang="en-GB" sz="1800" dirty="0"/>
              <a:t>purpose limitation</a:t>
            </a:r>
          </a:p>
          <a:p>
            <a:pPr marL="285750" indent="-285750">
              <a:buFont typeface="Arial" panose="020B0604020202020204" pitchFamily="34" charset="0"/>
              <a:buChar char="•"/>
            </a:pPr>
            <a:r>
              <a:rPr lang="en-GB" sz="1800" dirty="0"/>
              <a:t>data minimisation</a:t>
            </a:r>
          </a:p>
          <a:p>
            <a:pPr marL="285750" indent="-285750">
              <a:buFont typeface="Arial" panose="020B0604020202020204" pitchFamily="34" charset="0"/>
              <a:buChar char="•"/>
            </a:pPr>
            <a:r>
              <a:rPr lang="en-GB" sz="1800" dirty="0"/>
              <a:t>accuracy</a:t>
            </a:r>
          </a:p>
          <a:p>
            <a:pPr marL="285750" indent="-285750">
              <a:buFont typeface="Arial" panose="020B0604020202020204" pitchFamily="34" charset="0"/>
              <a:buChar char="•"/>
            </a:pPr>
            <a:r>
              <a:rPr lang="en-GB" sz="1800" dirty="0"/>
              <a:t>storage limitation</a:t>
            </a:r>
          </a:p>
          <a:p>
            <a:pPr marL="285750" indent="-285750">
              <a:buFont typeface="Arial" panose="020B0604020202020204" pitchFamily="34" charset="0"/>
              <a:buChar char="•"/>
            </a:pPr>
            <a:r>
              <a:rPr lang="en-GB" sz="1800" dirty="0"/>
              <a:t>integrity &amp; confidentiality</a:t>
            </a:r>
          </a:p>
        </p:txBody>
      </p:sp>
      <p:sp>
        <p:nvSpPr>
          <p:cNvPr id="6" name="Oval 5"/>
          <p:cNvSpPr/>
          <p:nvPr/>
        </p:nvSpPr>
        <p:spPr>
          <a:xfrm>
            <a:off x="3261671" y="1899494"/>
            <a:ext cx="536028" cy="28378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b="1" dirty="0"/>
              <a:t>A5</a:t>
            </a:r>
            <a:endParaRPr lang="en-GB" sz="1400" b="1" dirty="0"/>
          </a:p>
        </p:txBody>
      </p:sp>
      <p:pic>
        <p:nvPicPr>
          <p:cNvPr id="7" name="Picture 6"/>
          <p:cNvPicPr>
            <a:picLocks noChangeAspect="1"/>
          </p:cNvPicPr>
          <p:nvPr/>
        </p:nvPicPr>
        <p:blipFill>
          <a:blip r:embed="rId4"/>
          <a:stretch>
            <a:fillRect/>
          </a:stretch>
        </p:blipFill>
        <p:spPr>
          <a:xfrm>
            <a:off x="2732898" y="2228222"/>
            <a:ext cx="828675" cy="857250"/>
          </a:xfrm>
          <a:prstGeom prst="rect">
            <a:avLst/>
          </a:prstGeom>
        </p:spPr>
      </p:pic>
      <p:sp>
        <p:nvSpPr>
          <p:cNvPr id="15" name="Rectangle 14"/>
          <p:cNvSpPr/>
          <p:nvPr/>
        </p:nvSpPr>
        <p:spPr>
          <a:xfrm>
            <a:off x="6390356" y="1050718"/>
            <a:ext cx="4522379" cy="2655583"/>
          </a:xfrm>
          <a:prstGeom prst="rect">
            <a:avLst/>
          </a:prstGeom>
          <a:solidFill>
            <a:srgbClr val="4F81BD"/>
          </a:solidFill>
          <a:ln w="25400" cap="flat" cmpd="sng" algn="ctr">
            <a:solidFill>
              <a:srgbClr val="4F81BD">
                <a:shade val="50000"/>
              </a:srgbClr>
            </a:solidFill>
            <a:prstDash val="solid"/>
          </a:ln>
          <a:effectLst/>
        </p:spPr>
        <p:txBody>
          <a:bodyPr rtlCol="0" anchor="t"/>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Security of the processing: regularly testing, assessing and evaluating the effectiveness of technical measures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Ensure the ongoing confidentiality, integrity, availability and resilience of processing systems and services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Use of Encryption</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Use of Pseudonymisation</a:t>
            </a:r>
          </a:p>
          <a:p>
            <a:pPr marL="285750" indent="-285750" defTabSz="457200">
              <a:buFont typeface="Arial" panose="020B0604020202020204" pitchFamily="34" charset="0"/>
              <a:buChar char="•"/>
              <a:defRPr/>
            </a:pPr>
            <a:r>
              <a:rPr lang="en-GB" sz="1800" kern="0" dirty="0">
                <a:solidFill>
                  <a:prstClr val="white"/>
                </a:solidFill>
                <a:latin typeface="Calibri"/>
              </a:rPr>
              <a:t>Use of blocking and deleting</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Arrow: Down 15"/>
          <p:cNvSpPr/>
          <p:nvPr/>
        </p:nvSpPr>
        <p:spPr>
          <a:xfrm rot="13287288">
            <a:off x="5960602" y="2281013"/>
            <a:ext cx="169473" cy="752439"/>
          </a:xfrm>
          <a:prstGeom prst="downArrow">
            <a:avLst/>
          </a:prstGeom>
          <a:solidFill>
            <a:srgbClr val="FAA70D"/>
          </a:solidFill>
          <a:ln w="63500" cap="flat" cmpd="sng" algn="ctr">
            <a:solidFill>
              <a:srgbClr val="FAA70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Arrow: Down 16"/>
          <p:cNvSpPr/>
          <p:nvPr/>
        </p:nvSpPr>
        <p:spPr>
          <a:xfrm rot="12868499">
            <a:off x="6080333" y="3538473"/>
            <a:ext cx="208155" cy="803099"/>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sz="1800">
              <a:solidFill>
                <a:schemeClr val="lt1"/>
              </a:solidFill>
              <a:latin typeface="+mn-lt"/>
            </a:endParaRPr>
          </a:p>
        </p:txBody>
      </p:sp>
      <p:sp>
        <p:nvSpPr>
          <p:cNvPr id="18" name="Oval 17"/>
          <p:cNvSpPr/>
          <p:nvPr/>
        </p:nvSpPr>
        <p:spPr>
          <a:xfrm>
            <a:off x="10390582" y="1313502"/>
            <a:ext cx="621130"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A32.1d</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9" name="Oval 18"/>
          <p:cNvSpPr/>
          <p:nvPr/>
        </p:nvSpPr>
        <p:spPr>
          <a:xfrm>
            <a:off x="10390582" y="2104279"/>
            <a:ext cx="621130"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A32.1b</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20" name="Oval 19"/>
          <p:cNvSpPr/>
          <p:nvPr/>
        </p:nvSpPr>
        <p:spPr>
          <a:xfrm>
            <a:off x="10390582" y="2716337"/>
            <a:ext cx="621130"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A32.1a</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21" name="Oval 20"/>
          <p:cNvSpPr/>
          <p:nvPr/>
        </p:nvSpPr>
        <p:spPr>
          <a:xfrm>
            <a:off x="10390582" y="2979778"/>
            <a:ext cx="621130"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A32.1a</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22" name="Rectangle 21"/>
          <p:cNvSpPr/>
          <p:nvPr/>
        </p:nvSpPr>
        <p:spPr>
          <a:xfrm>
            <a:off x="6307710" y="1935901"/>
            <a:ext cx="4692530" cy="870155"/>
          </a:xfrm>
          <a:prstGeom prst="rect">
            <a:avLst/>
          </a:prstGeom>
          <a:noFill/>
          <a:ln w="63500" cap="flat" cmpd="sng" algn="ctr">
            <a:solidFill>
              <a:srgbClr val="FAA70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2512118" y="4078688"/>
            <a:ext cx="3459891" cy="20017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800" dirty="0"/>
              <a:t>Document security and availability of processing activities</a:t>
            </a:r>
          </a:p>
          <a:p>
            <a:pPr marL="285750" indent="-285750">
              <a:buFont typeface="Arial" panose="020B0604020202020204" pitchFamily="34" charset="0"/>
              <a:buChar char="•"/>
            </a:pPr>
            <a:r>
              <a:rPr lang="en-GB" sz="1800" dirty="0"/>
              <a:t>Data protection by design and by default</a:t>
            </a:r>
          </a:p>
          <a:p>
            <a:pPr marL="285750" indent="-285750">
              <a:buFont typeface="Arial" panose="020B0604020202020204" pitchFamily="34" charset="0"/>
              <a:buChar char="•"/>
            </a:pPr>
            <a:r>
              <a:rPr lang="en-GB" sz="1800" dirty="0"/>
              <a:t>DPIA Results</a:t>
            </a:r>
          </a:p>
        </p:txBody>
      </p:sp>
      <p:sp>
        <p:nvSpPr>
          <p:cNvPr id="25" name="Arrow: Down 24"/>
          <p:cNvSpPr/>
          <p:nvPr/>
        </p:nvSpPr>
        <p:spPr>
          <a:xfrm>
            <a:off x="5135807" y="3513067"/>
            <a:ext cx="191730" cy="516193"/>
          </a:xfrm>
          <a:prstGeom prst="downArrow">
            <a:avLst/>
          </a:prstGeom>
          <a:solidFill>
            <a:srgbClr val="FAA70D"/>
          </a:solidFill>
          <a:ln w="63500">
            <a:solidFill>
              <a:srgbClr val="FAA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p:cNvSpPr/>
          <p:nvPr/>
        </p:nvSpPr>
        <p:spPr>
          <a:xfrm>
            <a:off x="3545904" y="3732228"/>
            <a:ext cx="191730" cy="36930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sz="1800"/>
          </a:p>
        </p:txBody>
      </p:sp>
      <p:sp>
        <p:nvSpPr>
          <p:cNvPr id="27" name="Oval 26"/>
          <p:cNvSpPr/>
          <p:nvPr/>
        </p:nvSpPr>
        <p:spPr>
          <a:xfrm>
            <a:off x="5430439" y="4251837"/>
            <a:ext cx="536028"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A32.1</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28" name="Oval 27"/>
          <p:cNvSpPr/>
          <p:nvPr/>
        </p:nvSpPr>
        <p:spPr>
          <a:xfrm>
            <a:off x="5430439" y="5194131"/>
            <a:ext cx="536028"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A25.1</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29" name="Oval 28"/>
          <p:cNvSpPr/>
          <p:nvPr/>
        </p:nvSpPr>
        <p:spPr>
          <a:xfrm>
            <a:off x="5430439" y="5502220"/>
            <a:ext cx="536028"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A35</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24" name="Rectangle 23"/>
          <p:cNvSpPr/>
          <p:nvPr/>
        </p:nvSpPr>
        <p:spPr>
          <a:xfrm>
            <a:off x="2456512" y="4078687"/>
            <a:ext cx="3571102" cy="870155"/>
          </a:xfrm>
          <a:prstGeom prst="rect">
            <a:avLst/>
          </a:prstGeom>
          <a:noFill/>
          <a:ln w="63500">
            <a:solidFill>
              <a:srgbClr val="FAA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27842" y="3516723"/>
            <a:ext cx="3571102" cy="321276"/>
          </a:xfrm>
          <a:prstGeom prst="rect">
            <a:avLst/>
          </a:prstGeom>
          <a:noFill/>
          <a:ln w="63500">
            <a:solidFill>
              <a:srgbClr val="FAA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bwMode="gray">
          <a:xfrm>
            <a:off x="4656221" y="2947046"/>
            <a:ext cx="1648326" cy="566021"/>
          </a:xfrm>
          <a:prstGeom prst="ellipse">
            <a:avLst/>
          </a:prstGeom>
          <a:noFill/>
          <a:ln w="38100" algn="ctr">
            <a:solidFill>
              <a:srgbClr val="F0AB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2" name="TextBox 31"/>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spTree>
    <p:extLst>
      <p:ext uri="{BB962C8B-B14F-4D97-AF65-F5344CB8AC3E}">
        <p14:creationId xmlns:p14="http://schemas.microsoft.com/office/powerpoint/2010/main" val="125226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Title 2"/>
          <p:cNvSpPr txBox="1">
            <a:spLocks/>
          </p:cNvSpPr>
          <p:nvPr/>
        </p:nvSpPr>
        <p:spPr bwMode="gray">
          <a:xfrm>
            <a:off x="503870" y="504000"/>
            <a:ext cx="11183564" cy="676980"/>
          </a:xfrm>
          <a:prstGeom prst="rect">
            <a:avLst/>
          </a:prstGeom>
          <a:solidFill>
            <a:srgbClr val="FFFFFF"/>
          </a:solidFill>
          <a:ln w="19050" cap="flat" cmpd="sng" algn="ctr">
            <a:noFill/>
            <a:prstDash val="solid"/>
          </a:ln>
          <a:scene3d>
            <a:camera prst="orthographicFront"/>
            <a:lightRig rig="flat" dir="t"/>
          </a:scene3d>
          <a:sp3d z="190500"/>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t>SAP Process Control for Register, Govern &amp; Show Accountability</a:t>
            </a:r>
          </a:p>
          <a:p>
            <a:r>
              <a:rPr lang="en-GB" sz="2000" b="0" dirty="0"/>
              <a:t>Regularly test, evaluate technical &amp; organisational measures</a:t>
            </a:r>
            <a:endParaRPr lang="en-GB" sz="2000" dirty="0"/>
          </a:p>
        </p:txBody>
      </p:sp>
      <p:pic>
        <p:nvPicPr>
          <p:cNvPr id="3" name="Picture 2"/>
          <p:cNvPicPr>
            <a:picLocks noChangeAspect="1"/>
          </p:cNvPicPr>
          <p:nvPr/>
        </p:nvPicPr>
        <p:blipFill>
          <a:blip r:embed="rId3"/>
          <a:stretch>
            <a:fillRect/>
          </a:stretch>
        </p:blipFill>
        <p:spPr>
          <a:xfrm>
            <a:off x="423787" y="956364"/>
            <a:ext cx="11656562" cy="5816088"/>
          </a:xfrm>
          <a:prstGeom prst="rect">
            <a:avLst/>
          </a:prstGeom>
        </p:spPr>
      </p:pic>
      <p:sp>
        <p:nvSpPr>
          <p:cNvPr id="4" name="Rectangle 3"/>
          <p:cNvSpPr/>
          <p:nvPr/>
        </p:nvSpPr>
        <p:spPr>
          <a:xfrm>
            <a:off x="257339" y="1816768"/>
            <a:ext cx="3541606" cy="20017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800" dirty="0"/>
              <a:t>lawful, fairness &amp; transparency </a:t>
            </a:r>
          </a:p>
          <a:p>
            <a:pPr marL="285750" indent="-285750">
              <a:buFont typeface="Arial" panose="020B0604020202020204" pitchFamily="34" charset="0"/>
              <a:buChar char="•"/>
            </a:pPr>
            <a:r>
              <a:rPr lang="en-GB" sz="1800" dirty="0"/>
              <a:t>purpose limitation</a:t>
            </a:r>
          </a:p>
          <a:p>
            <a:pPr marL="285750" indent="-285750">
              <a:buFont typeface="Arial" panose="020B0604020202020204" pitchFamily="34" charset="0"/>
              <a:buChar char="•"/>
            </a:pPr>
            <a:r>
              <a:rPr lang="en-GB" sz="1800" dirty="0"/>
              <a:t>data minimisation</a:t>
            </a:r>
          </a:p>
          <a:p>
            <a:pPr marL="285750" indent="-285750">
              <a:buFont typeface="Arial" panose="020B0604020202020204" pitchFamily="34" charset="0"/>
              <a:buChar char="•"/>
            </a:pPr>
            <a:r>
              <a:rPr lang="en-GB" sz="1800" dirty="0"/>
              <a:t>accuracy</a:t>
            </a:r>
          </a:p>
          <a:p>
            <a:pPr marL="285750" indent="-285750">
              <a:buFont typeface="Arial" panose="020B0604020202020204" pitchFamily="34" charset="0"/>
              <a:buChar char="•"/>
            </a:pPr>
            <a:r>
              <a:rPr lang="en-GB" sz="1800" dirty="0"/>
              <a:t>storage limitation</a:t>
            </a:r>
          </a:p>
          <a:p>
            <a:pPr marL="285750" indent="-285750">
              <a:buFont typeface="Arial" panose="020B0604020202020204" pitchFamily="34" charset="0"/>
              <a:buChar char="•"/>
            </a:pPr>
            <a:r>
              <a:rPr lang="en-GB" sz="1800" dirty="0"/>
              <a:t>integrity &amp; confidentiality</a:t>
            </a:r>
          </a:p>
        </p:txBody>
      </p:sp>
      <p:sp>
        <p:nvSpPr>
          <p:cNvPr id="6" name="Oval 5"/>
          <p:cNvSpPr/>
          <p:nvPr/>
        </p:nvSpPr>
        <p:spPr>
          <a:xfrm>
            <a:off x="3261671" y="1899494"/>
            <a:ext cx="536028" cy="28378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b="1" dirty="0"/>
              <a:t>A5</a:t>
            </a:r>
            <a:endParaRPr lang="en-GB" sz="1400" b="1" dirty="0"/>
          </a:p>
        </p:txBody>
      </p:sp>
      <p:pic>
        <p:nvPicPr>
          <p:cNvPr id="7" name="Picture 6"/>
          <p:cNvPicPr>
            <a:picLocks noChangeAspect="1"/>
          </p:cNvPicPr>
          <p:nvPr/>
        </p:nvPicPr>
        <p:blipFill>
          <a:blip r:embed="rId4"/>
          <a:stretch>
            <a:fillRect/>
          </a:stretch>
        </p:blipFill>
        <p:spPr>
          <a:xfrm>
            <a:off x="2732898" y="2228222"/>
            <a:ext cx="828675" cy="857250"/>
          </a:xfrm>
          <a:prstGeom prst="rect">
            <a:avLst/>
          </a:prstGeom>
        </p:spPr>
      </p:pic>
      <p:sp>
        <p:nvSpPr>
          <p:cNvPr id="23" name="Rectangle 22"/>
          <p:cNvSpPr/>
          <p:nvPr/>
        </p:nvSpPr>
        <p:spPr>
          <a:xfrm>
            <a:off x="6625402" y="4513735"/>
            <a:ext cx="4522379" cy="1394711"/>
          </a:xfrm>
          <a:prstGeom prst="rect">
            <a:avLst/>
          </a:prstGeom>
          <a:solidFill>
            <a:srgbClr val="4F81BD"/>
          </a:solidFill>
          <a:ln w="25400" cap="flat" cmpd="sng" algn="ctr">
            <a:solidFill>
              <a:srgbClr val="4F81BD">
                <a:shade val="50000"/>
              </a:srgbClr>
            </a:solidFill>
            <a:prstDash val="solid"/>
          </a:ln>
          <a:effectLst/>
        </p:spPr>
        <p:txBody>
          <a:bodyPr rtlCol="0" anchor="t"/>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Availability of data backup for solution ABC</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Availability of ghost image for instance PQR</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Encryption technology for XYZ is still secure</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Access governance to ABC disallows unlawful access </a:t>
            </a:r>
          </a:p>
        </p:txBody>
      </p:sp>
      <p:sp>
        <p:nvSpPr>
          <p:cNvPr id="24" name="Arrow: Down 23"/>
          <p:cNvSpPr/>
          <p:nvPr/>
        </p:nvSpPr>
        <p:spPr>
          <a:xfrm>
            <a:off x="10176216" y="3552665"/>
            <a:ext cx="208155" cy="933183"/>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sz="1800">
              <a:solidFill>
                <a:schemeClr val="lt1"/>
              </a:solidFill>
              <a:latin typeface="+mn-lt"/>
            </a:endParaRPr>
          </a:p>
        </p:txBody>
      </p:sp>
      <p:sp>
        <p:nvSpPr>
          <p:cNvPr id="25" name="Arrow: Down 24"/>
          <p:cNvSpPr/>
          <p:nvPr/>
        </p:nvSpPr>
        <p:spPr>
          <a:xfrm>
            <a:off x="7124763" y="4319674"/>
            <a:ext cx="125124" cy="214848"/>
          </a:xfrm>
          <a:prstGeom prst="downArrow">
            <a:avLst/>
          </a:prstGeom>
          <a:solidFill>
            <a:srgbClr val="FAA70D"/>
          </a:solidFill>
          <a:ln w="63500" cap="flat" cmpd="sng" algn="ctr">
            <a:solidFill>
              <a:srgbClr val="FAA70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2512118" y="4078688"/>
            <a:ext cx="3459891" cy="20017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800" dirty="0"/>
              <a:t>Document security and availability of processing activities</a:t>
            </a:r>
          </a:p>
          <a:p>
            <a:pPr marL="285750" indent="-285750">
              <a:buFont typeface="Arial" panose="020B0604020202020204" pitchFamily="34" charset="0"/>
              <a:buChar char="•"/>
            </a:pPr>
            <a:r>
              <a:rPr lang="en-GB" sz="1800" dirty="0"/>
              <a:t>Data protection by design and by default</a:t>
            </a:r>
          </a:p>
          <a:p>
            <a:pPr marL="285750" indent="-285750">
              <a:buFont typeface="Arial" panose="020B0604020202020204" pitchFamily="34" charset="0"/>
              <a:buChar char="•"/>
            </a:pPr>
            <a:r>
              <a:rPr lang="en-GB" sz="1800" dirty="0"/>
              <a:t>DPIA Results</a:t>
            </a:r>
          </a:p>
        </p:txBody>
      </p:sp>
      <p:sp>
        <p:nvSpPr>
          <p:cNvPr id="28" name="Arrow: Down 27"/>
          <p:cNvSpPr/>
          <p:nvPr/>
        </p:nvSpPr>
        <p:spPr>
          <a:xfrm>
            <a:off x="5135807" y="3513067"/>
            <a:ext cx="191730" cy="516193"/>
          </a:xfrm>
          <a:prstGeom prst="downArrow">
            <a:avLst/>
          </a:prstGeom>
          <a:solidFill>
            <a:srgbClr val="FAA70D"/>
          </a:solidFill>
          <a:ln w="63500">
            <a:solidFill>
              <a:srgbClr val="FAA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p:cNvSpPr/>
          <p:nvPr/>
        </p:nvSpPr>
        <p:spPr>
          <a:xfrm>
            <a:off x="3545904" y="3732228"/>
            <a:ext cx="191730" cy="36930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sz="1800"/>
          </a:p>
        </p:txBody>
      </p:sp>
      <p:sp>
        <p:nvSpPr>
          <p:cNvPr id="30" name="Oval 29"/>
          <p:cNvSpPr/>
          <p:nvPr/>
        </p:nvSpPr>
        <p:spPr>
          <a:xfrm>
            <a:off x="5430439" y="4251837"/>
            <a:ext cx="536028"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A32.1</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31" name="Oval 30"/>
          <p:cNvSpPr/>
          <p:nvPr/>
        </p:nvSpPr>
        <p:spPr>
          <a:xfrm>
            <a:off x="5430439" y="5194131"/>
            <a:ext cx="536028"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A25.1</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32" name="Oval 31"/>
          <p:cNvSpPr/>
          <p:nvPr/>
        </p:nvSpPr>
        <p:spPr>
          <a:xfrm>
            <a:off x="5430439" y="5502220"/>
            <a:ext cx="536028"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A35</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3" name="Rectangle 42"/>
          <p:cNvSpPr/>
          <p:nvPr/>
        </p:nvSpPr>
        <p:spPr>
          <a:xfrm>
            <a:off x="227842" y="3516723"/>
            <a:ext cx="3571102" cy="321276"/>
          </a:xfrm>
          <a:prstGeom prst="rect">
            <a:avLst/>
          </a:prstGeom>
          <a:noFill/>
          <a:ln w="63500">
            <a:solidFill>
              <a:srgbClr val="FAA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6390356" y="1050718"/>
            <a:ext cx="4522379" cy="2655583"/>
          </a:xfrm>
          <a:prstGeom prst="rect">
            <a:avLst/>
          </a:prstGeom>
          <a:solidFill>
            <a:srgbClr val="4F81BD"/>
          </a:solidFill>
          <a:ln w="25400" cap="flat" cmpd="sng" algn="ctr">
            <a:solidFill>
              <a:srgbClr val="4F81BD">
                <a:shade val="50000"/>
              </a:srgbClr>
            </a:solidFill>
            <a:prstDash val="solid"/>
          </a:ln>
          <a:effectLst/>
        </p:spPr>
        <p:txBody>
          <a:bodyPr rtlCol="0" anchor="t"/>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Security of the processing: regularly testing, assessing and evaluating the effectiveness of technical measures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Ensure the ongoing confidentiality, integrity, availability and resilience of processing systems and services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Use of Encryption</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Use of Pseudonymisation</a:t>
            </a:r>
          </a:p>
          <a:p>
            <a:pPr marL="285750" indent="-285750" defTabSz="457200">
              <a:buFont typeface="Arial" panose="020B0604020202020204" pitchFamily="34" charset="0"/>
              <a:buChar char="•"/>
              <a:defRPr/>
            </a:pPr>
            <a:r>
              <a:rPr lang="en-GB" sz="1800" kern="0">
                <a:solidFill>
                  <a:prstClr val="white"/>
                </a:solidFill>
                <a:latin typeface="Calibri"/>
              </a:rPr>
              <a:t>Use of blocking and deleting</a:t>
            </a:r>
          </a:p>
          <a:p>
            <a:pPr marR="0" lvl="0" defTabSz="457200" eaLnBrk="1" fontAlgn="auto" latinLnBrk="0" hangingPunct="1">
              <a:lnSpc>
                <a:spcPct val="100000"/>
              </a:lnSpc>
              <a:spcBef>
                <a:spcPts val="0"/>
              </a:spcBef>
              <a:spcAft>
                <a:spcPts val="0"/>
              </a:spcAft>
              <a:buClrTx/>
              <a:buSzTx/>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 name="Arrow: Down 44"/>
          <p:cNvSpPr/>
          <p:nvPr/>
        </p:nvSpPr>
        <p:spPr>
          <a:xfrm rot="13287288">
            <a:off x="5960602" y="2281013"/>
            <a:ext cx="169473" cy="752439"/>
          </a:xfrm>
          <a:prstGeom prst="downArrow">
            <a:avLst/>
          </a:prstGeom>
          <a:solidFill>
            <a:srgbClr val="FAA70D"/>
          </a:solidFill>
          <a:ln w="63500" cap="flat" cmpd="sng" algn="ctr">
            <a:solidFill>
              <a:srgbClr val="FAA70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Arrow: Down 45"/>
          <p:cNvSpPr/>
          <p:nvPr/>
        </p:nvSpPr>
        <p:spPr>
          <a:xfrm rot="12868499">
            <a:off x="6080333" y="3538473"/>
            <a:ext cx="208155" cy="803099"/>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sz="1800">
              <a:solidFill>
                <a:schemeClr val="lt1"/>
              </a:solidFill>
              <a:latin typeface="+mn-lt"/>
            </a:endParaRPr>
          </a:p>
        </p:txBody>
      </p:sp>
      <p:sp>
        <p:nvSpPr>
          <p:cNvPr id="47" name="Oval 46"/>
          <p:cNvSpPr/>
          <p:nvPr/>
        </p:nvSpPr>
        <p:spPr>
          <a:xfrm>
            <a:off x="10390582" y="1313502"/>
            <a:ext cx="621130"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A32.1d</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8" name="Oval 47"/>
          <p:cNvSpPr/>
          <p:nvPr/>
        </p:nvSpPr>
        <p:spPr>
          <a:xfrm>
            <a:off x="10390582" y="2104279"/>
            <a:ext cx="621130"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A32.1b</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9" name="Oval 48"/>
          <p:cNvSpPr/>
          <p:nvPr/>
        </p:nvSpPr>
        <p:spPr>
          <a:xfrm>
            <a:off x="10390582" y="2716337"/>
            <a:ext cx="621130"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A32.1a</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50" name="Oval 49"/>
          <p:cNvSpPr/>
          <p:nvPr/>
        </p:nvSpPr>
        <p:spPr>
          <a:xfrm>
            <a:off x="10390582" y="2979778"/>
            <a:ext cx="621130" cy="283780"/>
          </a:xfrm>
          <a:prstGeom prst="ellipse">
            <a:avLst/>
          </a:prstGeom>
          <a:solidFill>
            <a:srgbClr val="4F81BD"/>
          </a:solidFill>
          <a:ln w="25400" cap="flat" cmpd="sng" algn="ctr">
            <a:solidFill>
              <a:sysClr val="window" lastClr="FFFFFF"/>
            </a:solidFill>
            <a:prstDash val="solid"/>
          </a:ln>
          <a:effectLst/>
        </p:spPr>
        <p:txBody>
          <a:bodyPr lIns="0" tIns="36000" rIns="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a:ea typeface="+mn-ea"/>
                <a:cs typeface="+mn-cs"/>
              </a:rPr>
              <a:t>A32.1a</a:t>
            </a:r>
            <a:endParaRPr kumimoji="0" lang="en-GB"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51" name="Rectangle 50"/>
          <p:cNvSpPr/>
          <p:nvPr/>
        </p:nvSpPr>
        <p:spPr>
          <a:xfrm>
            <a:off x="6307710" y="1935901"/>
            <a:ext cx="4692530" cy="870155"/>
          </a:xfrm>
          <a:prstGeom prst="rect">
            <a:avLst/>
          </a:prstGeom>
          <a:noFill/>
          <a:ln w="63500" cap="flat" cmpd="sng" algn="ctr">
            <a:solidFill>
              <a:srgbClr val="FAA70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2456512" y="4078687"/>
            <a:ext cx="3571102" cy="870155"/>
          </a:xfrm>
          <a:prstGeom prst="rect">
            <a:avLst/>
          </a:prstGeom>
          <a:noFill/>
          <a:ln w="63500">
            <a:solidFill>
              <a:srgbClr val="FAA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bwMode="gray">
          <a:xfrm>
            <a:off x="4656221" y="2947046"/>
            <a:ext cx="1648326" cy="566021"/>
          </a:xfrm>
          <a:prstGeom prst="ellipse">
            <a:avLst/>
          </a:prstGeom>
          <a:noFill/>
          <a:ln w="38100" algn="ctr">
            <a:solidFill>
              <a:srgbClr val="F0AB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4" name="Oval 33"/>
          <p:cNvSpPr/>
          <p:nvPr/>
        </p:nvSpPr>
        <p:spPr bwMode="gray">
          <a:xfrm>
            <a:off x="6162412" y="3746249"/>
            <a:ext cx="1648326" cy="566021"/>
          </a:xfrm>
          <a:prstGeom prst="ellipse">
            <a:avLst/>
          </a:prstGeom>
          <a:noFill/>
          <a:ln w="38100" algn="ctr">
            <a:solidFill>
              <a:srgbClr val="F0AB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5" name="TextBox 34"/>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spTree>
    <p:extLst>
      <p:ext uri="{BB962C8B-B14F-4D97-AF65-F5344CB8AC3E}">
        <p14:creationId xmlns:p14="http://schemas.microsoft.com/office/powerpoint/2010/main" val="139763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6666"/>
                </a:solidFill>
              </a:rPr>
              <a:t>Legal Disclaimer</a:t>
            </a:r>
          </a:p>
        </p:txBody>
      </p:sp>
      <p:sp>
        <p:nvSpPr>
          <p:cNvPr id="6" name="Text Placeholder 2"/>
          <p:cNvSpPr>
            <a:spLocks noGrp="1"/>
          </p:cNvSpPr>
          <p:nvPr>
            <p:ph type="body" sz="quarter" idx="10"/>
          </p:nvPr>
        </p:nvSpPr>
        <p:spPr/>
        <p:txBody>
          <a:bodyPr/>
          <a:lstStyle/>
          <a:p>
            <a:pPr fontAlgn="base">
              <a:spcBef>
                <a:spcPts val="1625"/>
              </a:spcBef>
              <a:spcAft>
                <a:spcPct val="0"/>
              </a:spcAft>
              <a:buClr>
                <a:srgbClr val="F0AB00"/>
              </a:buClr>
            </a:pPr>
            <a:r>
              <a:rPr lang="en-US" sz="1400" dirty="0">
                <a:solidFill>
                  <a:srgbClr val="000000"/>
                </a:solidFill>
              </a:rPr>
              <a:t>The information in this presentation is confidential and proprietary to SAP and may not be disclosed without the permission of SAP. This presentation is not subject to your license agreement or any other service or subscription agreement with SAP. SAP has no obligation to pursue any course of business outlined in this document or any related presentation, or to develop or release any functionality mentioned therein. This document, or any related presentation and SAP's strategy and possible future developments, products and/or platforms directions and functionality are all subject to change and may be changed by SAP at any time for any reason without notice. The information on this document is not a commitment, promise or legal obligation to deliver any material, code or functionality. This document is provided without a warranty of any kind, either express or implied, including but not limited to, the implied warranties of merchantability, fitness for a particular purpose, or noninfringement. This document is for informational purposes and may not be incorporated into a contract. SAP assumes no responsibility for errors or omissions in this document, and shall have no liability for damages of any kind including without limitation direct, special, indirect, or consequential damages that may result from the use of this document. This limitation shall not apply in cases of intent or gross negligence.</a:t>
            </a:r>
          </a:p>
          <a:p>
            <a:pPr fontAlgn="base">
              <a:spcBef>
                <a:spcPts val="1625"/>
              </a:spcBef>
              <a:spcAft>
                <a:spcPct val="0"/>
              </a:spcAft>
              <a:buClr>
                <a:srgbClr val="F0AB00"/>
              </a:buClr>
            </a:pPr>
            <a:r>
              <a:rPr lang="en-US" sz="1400" dirty="0">
                <a:solidFill>
                  <a:srgbClr val="000000"/>
                </a:solidFill>
              </a:rPr>
              <a:t>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a:p>
            <a:pPr fontAlgn="base">
              <a:spcBef>
                <a:spcPts val="1625"/>
              </a:spcBef>
              <a:spcAft>
                <a:spcPct val="0"/>
              </a:spcAft>
              <a:buClr>
                <a:srgbClr val="F0AB00"/>
              </a:buClr>
            </a:pPr>
            <a:r>
              <a:rPr lang="en-US" sz="1500" b="1" dirty="0">
                <a:solidFill>
                  <a:srgbClr val="FF0000"/>
                </a:solidFill>
              </a:rPr>
              <a:t>NOTE: </a:t>
            </a:r>
            <a:r>
              <a:rPr lang="en-GB" sz="1500" b="1" dirty="0">
                <a:solidFill>
                  <a:srgbClr val="FF0000"/>
                </a:solidFill>
              </a:rPr>
              <a:t>The information contained in this presentation is for general guidance only and provided on the understanding that SAP is not herein engaged in rendering legal advice. As such, it should not be used as a substitute for legal consultation. SAP SE accepts no liability for any actions taken as response hereto.</a:t>
            </a:r>
            <a:r>
              <a:rPr lang="en-US" sz="1500" b="1" dirty="0">
                <a:solidFill>
                  <a:srgbClr val="FF0000"/>
                </a:solidFill>
              </a:rPr>
              <a:t> </a:t>
            </a:r>
          </a:p>
          <a:p>
            <a:pPr fontAlgn="base">
              <a:spcBef>
                <a:spcPts val="0"/>
              </a:spcBef>
              <a:spcAft>
                <a:spcPct val="0"/>
              </a:spcAft>
              <a:buClr>
                <a:srgbClr val="F0AB00"/>
              </a:buClr>
            </a:pPr>
            <a:r>
              <a:rPr lang="en-US" sz="1500" b="1" dirty="0">
                <a:solidFill>
                  <a:srgbClr val="FF0000"/>
                </a:solidFill>
              </a:rPr>
              <a:t>It is the customer’s responsibility to adopt measures that the customer deems appropriate to achieve Data Privacy compliance.</a:t>
            </a:r>
          </a:p>
          <a:p>
            <a:pPr fontAlgn="base">
              <a:spcBef>
                <a:spcPts val="1625"/>
              </a:spcBef>
              <a:spcAft>
                <a:spcPct val="0"/>
              </a:spcAft>
              <a:buClr>
                <a:srgbClr val="F0AB00"/>
              </a:buClr>
            </a:pPr>
            <a:endParaRPr lang="en-US" sz="1400" dirty="0">
              <a:solidFill>
                <a:srgbClr val="000000"/>
              </a:solidFill>
            </a:endParaRPr>
          </a:p>
        </p:txBody>
      </p:sp>
    </p:spTree>
    <p:extLst>
      <p:ext uri="{BB962C8B-B14F-4D97-AF65-F5344CB8AC3E}">
        <p14:creationId xmlns:p14="http://schemas.microsoft.com/office/powerpoint/2010/main" val="82581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I’m Hearing</a:t>
            </a:r>
          </a:p>
        </p:txBody>
      </p:sp>
      <p:sp>
        <p:nvSpPr>
          <p:cNvPr id="4" name="TextBox 3"/>
          <p:cNvSpPr txBox="1"/>
          <p:nvPr/>
        </p:nvSpPr>
        <p:spPr>
          <a:xfrm rot="19958032">
            <a:off x="1274319" y="2327865"/>
            <a:ext cx="1506823" cy="67710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4400" kern="0" dirty="0">
                <a:ea typeface="Arial Unicode MS" pitchFamily="34" charset="-128"/>
                <a:cs typeface="Arial Unicode MS" pitchFamily="34" charset="-128"/>
              </a:rPr>
              <a:t>Anger</a:t>
            </a:r>
          </a:p>
        </p:txBody>
      </p:sp>
      <p:sp>
        <p:nvSpPr>
          <p:cNvPr id="5" name="TextBox 4"/>
          <p:cNvSpPr txBox="1"/>
          <p:nvPr/>
        </p:nvSpPr>
        <p:spPr>
          <a:xfrm rot="20862635">
            <a:off x="2734577" y="3857081"/>
            <a:ext cx="1950855" cy="67710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4400" kern="0" dirty="0">
                <a:latin typeface="Jokerman" panose="04090605060D06020702" pitchFamily="82" charset="0"/>
                <a:ea typeface="Arial Unicode MS" pitchFamily="34" charset="-128"/>
                <a:cs typeface="Arial Unicode MS" pitchFamily="34" charset="-128"/>
              </a:rPr>
              <a:t>Horror</a:t>
            </a:r>
          </a:p>
        </p:txBody>
      </p:sp>
      <p:sp>
        <p:nvSpPr>
          <p:cNvPr id="6" name="TextBox 5"/>
          <p:cNvSpPr txBox="1"/>
          <p:nvPr/>
        </p:nvSpPr>
        <p:spPr>
          <a:xfrm rot="954719">
            <a:off x="8188989" y="1616391"/>
            <a:ext cx="2434962" cy="67710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4400" kern="0" dirty="0">
                <a:latin typeface="Forte" panose="03060902040502070203" pitchFamily="66" charset="0"/>
                <a:ea typeface="Arial Unicode MS" pitchFamily="34" charset="-128"/>
                <a:cs typeface="Arial Unicode MS" pitchFamily="34" charset="-128"/>
              </a:rPr>
              <a:t>Confusion</a:t>
            </a:r>
          </a:p>
        </p:txBody>
      </p:sp>
      <p:sp>
        <p:nvSpPr>
          <p:cNvPr id="7" name="TextBox 6"/>
          <p:cNvSpPr txBox="1"/>
          <p:nvPr/>
        </p:nvSpPr>
        <p:spPr>
          <a:xfrm rot="785781">
            <a:off x="6448094" y="4598510"/>
            <a:ext cx="5378992" cy="492443"/>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GB" sz="3200" kern="0" dirty="0">
                <a:latin typeface="Lucida Handwriting" panose="03010101010101010101" pitchFamily="66" charset="0"/>
                <a:ea typeface="Arial Unicode MS" pitchFamily="34" charset="-128"/>
                <a:cs typeface="Arial Unicode MS" pitchFamily="34" charset="-128"/>
              </a:rPr>
              <a:t>Internal Disagreement</a:t>
            </a:r>
          </a:p>
        </p:txBody>
      </p:sp>
      <p:sp>
        <p:nvSpPr>
          <p:cNvPr id="8" name="TextBox 7"/>
          <p:cNvSpPr txBox="1"/>
          <p:nvPr/>
        </p:nvSpPr>
        <p:spPr>
          <a:xfrm rot="21429413">
            <a:off x="3953943" y="1266169"/>
            <a:ext cx="3087384" cy="67710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4400" kern="0" dirty="0">
                <a:latin typeface="Algerian" panose="04020705040A02060702" pitchFamily="82" charset="0"/>
                <a:ea typeface="Arial Unicode MS" pitchFamily="34" charset="-128"/>
                <a:cs typeface="Arial Unicode MS" pitchFamily="34" charset="-128"/>
              </a:rPr>
              <a:t>Avoidance</a:t>
            </a:r>
          </a:p>
        </p:txBody>
      </p:sp>
      <p:sp>
        <p:nvSpPr>
          <p:cNvPr id="9" name="TextBox 8"/>
          <p:cNvSpPr txBox="1"/>
          <p:nvPr/>
        </p:nvSpPr>
        <p:spPr>
          <a:xfrm rot="413850">
            <a:off x="723515" y="5051059"/>
            <a:ext cx="3476914" cy="67710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4400" kern="0" dirty="0">
                <a:latin typeface="Ravie" panose="04040805050809020602" pitchFamily="82" charset="0"/>
                <a:ea typeface="Arial Unicode MS" pitchFamily="34" charset="-128"/>
                <a:cs typeface="Arial Unicode MS" pitchFamily="34" charset="-128"/>
              </a:rPr>
              <a:t>Quick Fix</a:t>
            </a:r>
          </a:p>
        </p:txBody>
      </p:sp>
      <p:sp>
        <p:nvSpPr>
          <p:cNvPr id="10" name="TextBox 9"/>
          <p:cNvSpPr txBox="1"/>
          <p:nvPr/>
        </p:nvSpPr>
        <p:spPr>
          <a:xfrm>
            <a:off x="6095652" y="5355406"/>
            <a:ext cx="860813" cy="923330"/>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6000" kern="0" dirty="0">
                <a:latin typeface="Niagara Solid" panose="04020502070702020202" pitchFamily="82" charset="0"/>
                <a:ea typeface="Arial Unicode MS" pitchFamily="34" charset="-128"/>
                <a:cs typeface="Arial Unicode MS" pitchFamily="34" charset="-128"/>
              </a:rPr>
              <a:t>Silos</a:t>
            </a:r>
          </a:p>
        </p:txBody>
      </p:sp>
      <p:sp>
        <p:nvSpPr>
          <p:cNvPr id="11" name="TextBox 10"/>
          <p:cNvSpPr txBox="1"/>
          <p:nvPr/>
        </p:nvSpPr>
        <p:spPr>
          <a:xfrm>
            <a:off x="4809403" y="2886521"/>
            <a:ext cx="3775072" cy="67710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4400" kern="0" dirty="0">
                <a:solidFill>
                  <a:schemeClr val="accent3"/>
                </a:solidFill>
                <a:latin typeface="Stencil" panose="040409050D0802020404" pitchFamily="82" charset="0"/>
                <a:ea typeface="Arial Unicode MS" pitchFamily="34" charset="-128"/>
                <a:cs typeface="Arial Unicode MS" pitchFamily="34" charset="-128"/>
              </a:rPr>
              <a:t>Uncertainty</a:t>
            </a:r>
          </a:p>
        </p:txBody>
      </p:sp>
    </p:spTree>
    <p:extLst>
      <p:ext uri="{BB962C8B-B14F-4D97-AF65-F5344CB8AC3E}">
        <p14:creationId xmlns:p14="http://schemas.microsoft.com/office/powerpoint/2010/main" val="8967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is Involved: All have a Stake</a:t>
            </a:r>
          </a:p>
        </p:txBody>
      </p:sp>
      <p:grpSp>
        <p:nvGrpSpPr>
          <p:cNvPr id="13" name="Group 12"/>
          <p:cNvGrpSpPr/>
          <p:nvPr/>
        </p:nvGrpSpPr>
        <p:grpSpPr>
          <a:xfrm>
            <a:off x="766107" y="3154790"/>
            <a:ext cx="2811866" cy="1763430"/>
            <a:chOff x="926644" y="3113898"/>
            <a:chExt cx="2812598" cy="1763889"/>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2965" y="3113898"/>
              <a:ext cx="1464506" cy="1464506"/>
            </a:xfrm>
            <a:prstGeom prst="rect">
              <a:avLst/>
            </a:prstGeom>
          </p:spPr>
        </p:pic>
        <p:sp>
          <p:nvSpPr>
            <p:cNvPr id="4" name="TextBox 3"/>
            <p:cNvSpPr txBox="1"/>
            <p:nvPr/>
          </p:nvSpPr>
          <p:spPr>
            <a:xfrm>
              <a:off x="926644" y="4600788"/>
              <a:ext cx="2812598"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799" b="1" kern="0" dirty="0">
                  <a:ea typeface="Arial Unicode MS" pitchFamily="34" charset="-128"/>
                  <a:cs typeface="Arial Unicode MS" pitchFamily="34" charset="-128"/>
                </a:rPr>
                <a:t>Legal </a:t>
              </a:r>
            </a:p>
          </p:txBody>
        </p:sp>
      </p:grpSp>
      <p:grpSp>
        <p:nvGrpSpPr>
          <p:cNvPr id="15" name="Group 14"/>
          <p:cNvGrpSpPr/>
          <p:nvPr/>
        </p:nvGrpSpPr>
        <p:grpSpPr>
          <a:xfrm>
            <a:off x="8867056" y="3154790"/>
            <a:ext cx="3232477" cy="1763374"/>
            <a:chOff x="9078276" y="3113898"/>
            <a:chExt cx="3168324" cy="1763833"/>
          </a:xfrm>
        </p:grpSpPr>
        <p:pic>
          <p:nvPicPr>
            <p:cNvPr id="7" name="Picture 6"/>
            <p:cNvPicPr>
              <a:picLocks noChangeAspect="1"/>
            </p:cNvPicPr>
            <p:nvPr/>
          </p:nvPicPr>
          <p:blipFill>
            <a:blip r:embed="rId4"/>
            <a:stretch>
              <a:fillRect/>
            </a:stretch>
          </p:blipFill>
          <p:spPr>
            <a:xfrm>
              <a:off x="9420766" y="3113898"/>
              <a:ext cx="1435067" cy="1464506"/>
            </a:xfrm>
            <a:prstGeom prst="rect">
              <a:avLst/>
            </a:prstGeom>
          </p:spPr>
        </p:pic>
        <p:sp>
          <p:nvSpPr>
            <p:cNvPr id="8" name="TextBox 7"/>
            <p:cNvSpPr txBox="1"/>
            <p:nvPr/>
          </p:nvSpPr>
          <p:spPr>
            <a:xfrm>
              <a:off x="9078276" y="4600788"/>
              <a:ext cx="3168324" cy="276943"/>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799" b="1" kern="0" dirty="0">
                  <a:ea typeface="Arial Unicode MS" pitchFamily="34" charset="-128"/>
                  <a:cs typeface="Arial Unicode MS" pitchFamily="34" charset="-128"/>
                </a:rPr>
                <a:t>IT Operations </a:t>
              </a:r>
            </a:p>
          </p:txBody>
        </p:sp>
      </p:grpSp>
      <p:grpSp>
        <p:nvGrpSpPr>
          <p:cNvPr id="14" name="Group 13"/>
          <p:cNvGrpSpPr/>
          <p:nvPr/>
        </p:nvGrpSpPr>
        <p:grpSpPr>
          <a:xfrm>
            <a:off x="4553167" y="3154790"/>
            <a:ext cx="2917446" cy="1752241"/>
            <a:chOff x="4289507" y="3113898"/>
            <a:chExt cx="2918205" cy="1752697"/>
          </a:xfrm>
        </p:grpSpPr>
        <p:pic>
          <p:nvPicPr>
            <p:cNvPr id="9" name="Picture 8"/>
            <p:cNvPicPr>
              <a:picLocks noChangeAspect="1"/>
            </p:cNvPicPr>
            <p:nvPr/>
          </p:nvPicPr>
          <p:blipFill>
            <a:blip r:embed="rId5"/>
            <a:stretch>
              <a:fillRect/>
            </a:stretch>
          </p:blipFill>
          <p:spPr>
            <a:xfrm flipH="1">
              <a:off x="5100493" y="3113898"/>
              <a:ext cx="1464506" cy="1464506"/>
            </a:xfrm>
            <a:prstGeom prst="rect">
              <a:avLst/>
            </a:prstGeom>
          </p:spPr>
        </p:pic>
        <p:sp>
          <p:nvSpPr>
            <p:cNvPr id="10" name="TextBox 9"/>
            <p:cNvSpPr txBox="1"/>
            <p:nvPr/>
          </p:nvSpPr>
          <p:spPr>
            <a:xfrm>
              <a:off x="4289507" y="4589596"/>
              <a:ext cx="2918205"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799" b="1" kern="0" dirty="0">
                  <a:ea typeface="Arial Unicode MS" pitchFamily="34" charset="-128"/>
                  <a:cs typeface="Arial Unicode MS" pitchFamily="34" charset="-128"/>
                </a:rPr>
                <a:t>Line of Business</a:t>
              </a:r>
            </a:p>
          </p:txBody>
        </p:sp>
      </p:grpSp>
      <p:grpSp>
        <p:nvGrpSpPr>
          <p:cNvPr id="24" name="Group 23"/>
          <p:cNvGrpSpPr/>
          <p:nvPr/>
        </p:nvGrpSpPr>
        <p:grpSpPr>
          <a:xfrm>
            <a:off x="4495650" y="561895"/>
            <a:ext cx="3200700" cy="1968618"/>
            <a:chOff x="4531904" y="504000"/>
            <a:chExt cx="3201534" cy="1969131"/>
          </a:xfrm>
        </p:grpSpPr>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17355" y="504000"/>
              <a:ext cx="1830632" cy="1830632"/>
            </a:xfrm>
            <a:prstGeom prst="rect">
              <a:avLst/>
            </a:prstGeom>
          </p:spPr>
        </p:pic>
        <p:sp>
          <p:nvSpPr>
            <p:cNvPr id="12" name="TextBox 11"/>
            <p:cNvSpPr txBox="1"/>
            <p:nvPr/>
          </p:nvSpPr>
          <p:spPr>
            <a:xfrm>
              <a:off x="4531904" y="2196132"/>
              <a:ext cx="3201534"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799" b="1" kern="0" dirty="0">
                  <a:ea typeface="Arial Unicode MS" pitchFamily="34" charset="-128"/>
                  <a:cs typeface="Arial Unicode MS" pitchFamily="34" charset="-128"/>
                </a:rPr>
                <a:t>CEO and board of directors</a:t>
              </a:r>
            </a:p>
          </p:txBody>
        </p:sp>
      </p:grpSp>
      <p:cxnSp>
        <p:nvCxnSpPr>
          <p:cNvPr id="17" name="Straight Arrow Connector 16"/>
          <p:cNvCxnSpPr>
            <a:stCxn id="3" idx="0"/>
            <a:endCxn id="11" idx="1"/>
          </p:cNvCxnSpPr>
          <p:nvPr/>
        </p:nvCxnSpPr>
        <p:spPr>
          <a:xfrm flipV="1">
            <a:off x="1554476" y="1476973"/>
            <a:ext cx="3626446" cy="1677817"/>
          </a:xfrm>
          <a:prstGeom prst="straightConnector1">
            <a:avLst/>
          </a:prstGeom>
          <a:ln w="15875">
            <a:headEnd type="none" w="med" len="med"/>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9" idx="0"/>
            <a:endCxn id="12" idx="2"/>
          </p:cNvCxnSpPr>
          <p:nvPr/>
        </p:nvCxnSpPr>
        <p:spPr>
          <a:xfrm flipH="1" flipV="1">
            <a:off x="6096000" y="2530513"/>
            <a:ext cx="4" cy="624277"/>
          </a:xfrm>
          <a:prstGeom prst="straightConnector1">
            <a:avLst/>
          </a:prstGeom>
          <a:ln w="15875">
            <a:headEnd type="none" w="med" len="med"/>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7" idx="0"/>
            <a:endCxn id="11" idx="3"/>
          </p:cNvCxnSpPr>
          <p:nvPr/>
        </p:nvCxnSpPr>
        <p:spPr>
          <a:xfrm flipH="1" flipV="1">
            <a:off x="7011077" y="1476973"/>
            <a:ext cx="2937467" cy="1677817"/>
          </a:xfrm>
          <a:prstGeom prst="straightConnector1">
            <a:avLst/>
          </a:prstGeom>
          <a:ln w="15875">
            <a:headEnd type="none" w="med" len="med"/>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766107" y="5048167"/>
            <a:ext cx="2669027" cy="1231106"/>
          </a:xfrm>
          <a:prstGeom prst="rect">
            <a:avLst/>
          </a:prstGeom>
          <a:noFill/>
        </p:spPr>
        <p:txBody>
          <a:bodyPr wrap="square" lIns="0" tIns="0" rIns="0" bIns="0" rtlCol="0">
            <a:spAutoFit/>
          </a:bodyPr>
          <a:lstStyle/>
          <a:p>
            <a:pPr marL="180000" indent="-180000" fontAlgn="base">
              <a:spcAft>
                <a:spcPct val="0"/>
              </a:spcAft>
              <a:buClr>
                <a:srgbClr val="F0AB00"/>
              </a:buClr>
              <a:buSzPct val="100000"/>
              <a:buFont typeface="Wingdings" panose="05000000000000000000" pitchFamily="2" charset="2"/>
              <a:buChar char="§"/>
            </a:pPr>
            <a:r>
              <a:rPr lang="en-US" sz="1600" b="1" kern="0" dirty="0">
                <a:ea typeface="Arial Unicode MS" pitchFamily="34" charset="-128"/>
                <a:cs typeface="Arial Unicode MS" pitchFamily="34" charset="-128"/>
              </a:rPr>
              <a:t>Data protection officer</a:t>
            </a:r>
          </a:p>
          <a:p>
            <a:pPr marL="180000" indent="-180000" fontAlgn="base">
              <a:spcAft>
                <a:spcPct val="0"/>
              </a:spcAft>
              <a:buClr>
                <a:srgbClr val="F0AB00"/>
              </a:buClr>
              <a:buSzPct val="100000"/>
              <a:buFont typeface="Wingdings" panose="05000000000000000000" pitchFamily="2" charset="2"/>
              <a:buChar char="§"/>
            </a:pPr>
            <a:r>
              <a:rPr lang="en-US" sz="1600" kern="0" dirty="0">
                <a:ea typeface="Arial Unicode MS" pitchFamily="34" charset="-128"/>
                <a:cs typeface="Arial Unicode MS" pitchFamily="34" charset="-128"/>
              </a:rPr>
              <a:t>Chief compliance officer</a:t>
            </a:r>
          </a:p>
          <a:p>
            <a:pPr marL="180000" indent="-180000" fontAlgn="base">
              <a:spcAft>
                <a:spcPct val="0"/>
              </a:spcAft>
              <a:buClr>
                <a:srgbClr val="F0AB00"/>
              </a:buClr>
              <a:buSzPct val="100000"/>
              <a:buFont typeface="Wingdings" panose="05000000000000000000" pitchFamily="2" charset="2"/>
              <a:buChar char="§"/>
            </a:pPr>
            <a:r>
              <a:rPr lang="en-US" sz="1600" kern="0" dirty="0">
                <a:ea typeface="Arial Unicode MS" pitchFamily="34" charset="-128"/>
                <a:cs typeface="Arial Unicode MS" pitchFamily="34" charset="-128"/>
              </a:rPr>
              <a:t>Chief risk officer</a:t>
            </a:r>
          </a:p>
          <a:p>
            <a:pPr marL="180000" indent="-180000" fontAlgn="base">
              <a:spcAft>
                <a:spcPct val="0"/>
              </a:spcAft>
              <a:buClr>
                <a:srgbClr val="F0AB00"/>
              </a:buClr>
              <a:buSzPct val="100000"/>
              <a:buFont typeface="Wingdings" panose="05000000000000000000" pitchFamily="2" charset="2"/>
              <a:buChar char="§"/>
            </a:pPr>
            <a:r>
              <a:rPr lang="en-US" sz="1600" kern="0" dirty="0">
                <a:ea typeface="Arial Unicode MS" pitchFamily="34" charset="-128"/>
                <a:cs typeface="Arial Unicode MS" pitchFamily="34" charset="-128"/>
              </a:rPr>
              <a:t>Head of legal</a:t>
            </a:r>
          </a:p>
          <a:p>
            <a:pPr marL="180000" indent="-180000" fontAlgn="base">
              <a:spcAft>
                <a:spcPct val="0"/>
              </a:spcAft>
              <a:buClr>
                <a:srgbClr val="F0AB00"/>
              </a:buClr>
              <a:buSzPct val="100000"/>
              <a:buFont typeface="Wingdings" panose="05000000000000000000" pitchFamily="2" charset="2"/>
              <a:buChar char="§"/>
            </a:pPr>
            <a:r>
              <a:rPr lang="en-US" sz="1600" kern="0" dirty="0">
                <a:ea typeface="Arial Unicode MS" pitchFamily="34" charset="-128"/>
                <a:cs typeface="Arial Unicode MS" pitchFamily="34" charset="-128"/>
              </a:rPr>
              <a:t>Chief audit executive</a:t>
            </a:r>
          </a:p>
        </p:txBody>
      </p:sp>
      <p:sp>
        <p:nvSpPr>
          <p:cNvPr id="27" name="TextBox 26"/>
          <p:cNvSpPr txBox="1"/>
          <p:nvPr/>
        </p:nvSpPr>
        <p:spPr>
          <a:xfrm>
            <a:off x="8867057" y="5113703"/>
            <a:ext cx="2669027" cy="738664"/>
          </a:xfrm>
          <a:prstGeom prst="rect">
            <a:avLst/>
          </a:prstGeom>
          <a:noFill/>
        </p:spPr>
        <p:txBody>
          <a:bodyPr wrap="square" lIns="0" tIns="0" rIns="0" bIns="0" rtlCol="0">
            <a:spAutoFit/>
          </a:bodyPr>
          <a:lstStyle/>
          <a:p>
            <a:pPr marL="180000" indent="-180000" fontAlgn="base">
              <a:spcAft>
                <a:spcPct val="0"/>
              </a:spcAft>
              <a:buClr>
                <a:srgbClr val="F0AB00"/>
              </a:buClr>
              <a:buSzPct val="100000"/>
              <a:buFont typeface="Wingdings" panose="05000000000000000000" pitchFamily="2" charset="2"/>
              <a:buChar char="§"/>
            </a:pPr>
            <a:r>
              <a:rPr lang="en-US" sz="1600" kern="0" dirty="0">
                <a:ea typeface="Arial Unicode MS" pitchFamily="34" charset="-128"/>
                <a:cs typeface="Arial Unicode MS" pitchFamily="34" charset="-128"/>
              </a:rPr>
              <a:t>Chief information officer</a:t>
            </a:r>
          </a:p>
          <a:p>
            <a:pPr marL="180000" indent="-180000" fontAlgn="base">
              <a:spcAft>
                <a:spcPct val="0"/>
              </a:spcAft>
              <a:buClr>
                <a:srgbClr val="F0AB00"/>
              </a:buClr>
              <a:buSzPct val="100000"/>
              <a:buFont typeface="Wingdings" panose="05000000000000000000" pitchFamily="2" charset="2"/>
              <a:buChar char="§"/>
            </a:pPr>
            <a:r>
              <a:rPr lang="en-US" sz="1600" kern="0" dirty="0">
                <a:ea typeface="Arial Unicode MS" pitchFamily="34" charset="-128"/>
                <a:cs typeface="Arial Unicode MS" pitchFamily="34" charset="-128"/>
              </a:rPr>
              <a:t>Chief information security officer</a:t>
            </a:r>
          </a:p>
        </p:txBody>
      </p:sp>
      <p:cxnSp>
        <p:nvCxnSpPr>
          <p:cNvPr id="28" name="Straight Arrow Connector 27"/>
          <p:cNvCxnSpPr>
            <a:cxnSpLocks/>
            <a:stCxn id="9" idx="1"/>
            <a:endCxn id="7" idx="1"/>
          </p:cNvCxnSpPr>
          <p:nvPr/>
        </p:nvCxnSpPr>
        <p:spPr>
          <a:xfrm>
            <a:off x="6828067" y="3886853"/>
            <a:ext cx="2388414" cy="0"/>
          </a:xfrm>
          <a:prstGeom prst="straightConnector1">
            <a:avLst/>
          </a:prstGeom>
          <a:ln w="15875">
            <a:prstDash val="dash"/>
            <a:headEnd type="arrow" w="med" len="med"/>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cxnSpLocks/>
          </p:cNvCxnSpPr>
          <p:nvPr/>
        </p:nvCxnSpPr>
        <p:spPr>
          <a:xfrm flipH="1">
            <a:off x="2172040" y="3886852"/>
            <a:ext cx="3008882" cy="0"/>
          </a:xfrm>
          <a:prstGeom prst="straightConnector1">
            <a:avLst/>
          </a:prstGeom>
          <a:ln w="15875">
            <a:prstDash val="dash"/>
            <a:headEnd type="arrow" w="med" len="med"/>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553166" y="5048167"/>
            <a:ext cx="2880189" cy="1231106"/>
          </a:xfrm>
          <a:prstGeom prst="rect">
            <a:avLst/>
          </a:prstGeom>
          <a:noFill/>
        </p:spPr>
        <p:txBody>
          <a:bodyPr wrap="square" lIns="0" tIns="0" rIns="0" bIns="0" rtlCol="0">
            <a:spAutoFit/>
          </a:bodyPr>
          <a:lstStyle/>
          <a:p>
            <a:pPr marL="180000" indent="-180000" fontAlgn="base">
              <a:spcAft>
                <a:spcPct val="0"/>
              </a:spcAft>
              <a:buClr>
                <a:srgbClr val="F0AB00"/>
              </a:buClr>
              <a:buSzPct val="100000"/>
              <a:buFont typeface="Wingdings" panose="05000000000000000000" pitchFamily="2" charset="2"/>
              <a:buChar char="§"/>
            </a:pPr>
            <a:r>
              <a:rPr lang="en-US" sz="1600" kern="0" dirty="0">
                <a:ea typeface="Arial Unicode MS" pitchFamily="34" charset="-128"/>
                <a:cs typeface="Arial Unicode MS" pitchFamily="34" charset="-128"/>
              </a:rPr>
              <a:t>HR</a:t>
            </a:r>
          </a:p>
          <a:p>
            <a:pPr marL="180000" indent="-180000" fontAlgn="base">
              <a:spcAft>
                <a:spcPct val="0"/>
              </a:spcAft>
              <a:buClr>
                <a:srgbClr val="F0AB00"/>
              </a:buClr>
              <a:buSzPct val="100000"/>
              <a:buFont typeface="Wingdings" panose="05000000000000000000" pitchFamily="2" charset="2"/>
              <a:buChar char="§"/>
            </a:pPr>
            <a:r>
              <a:rPr lang="en-US" sz="1600" kern="0" dirty="0">
                <a:ea typeface="Arial Unicode MS" pitchFamily="34" charset="-128"/>
                <a:cs typeface="Arial Unicode MS" pitchFamily="34" charset="-128"/>
              </a:rPr>
              <a:t>O2C</a:t>
            </a:r>
          </a:p>
          <a:p>
            <a:pPr marL="180000" indent="-180000" fontAlgn="base">
              <a:spcAft>
                <a:spcPct val="0"/>
              </a:spcAft>
              <a:buClr>
                <a:srgbClr val="F0AB00"/>
              </a:buClr>
              <a:buSzPct val="100000"/>
              <a:buFont typeface="Wingdings" panose="05000000000000000000" pitchFamily="2" charset="2"/>
              <a:buChar char="§"/>
            </a:pPr>
            <a:r>
              <a:rPr lang="en-US" sz="1600" kern="0" dirty="0">
                <a:ea typeface="Arial Unicode MS" pitchFamily="34" charset="-128"/>
                <a:cs typeface="Arial Unicode MS" pitchFamily="34" charset="-128"/>
              </a:rPr>
              <a:t>P2P</a:t>
            </a:r>
          </a:p>
          <a:p>
            <a:pPr marL="180000" indent="-180000" fontAlgn="base">
              <a:spcAft>
                <a:spcPct val="0"/>
              </a:spcAft>
              <a:buClr>
                <a:srgbClr val="F0AB00"/>
              </a:buClr>
              <a:buSzPct val="100000"/>
              <a:buFont typeface="Wingdings" panose="05000000000000000000" pitchFamily="2" charset="2"/>
              <a:buChar char="§"/>
            </a:pPr>
            <a:r>
              <a:rPr lang="en-US" sz="1600" kern="0" dirty="0">
                <a:ea typeface="Arial Unicode MS" pitchFamily="34" charset="-128"/>
                <a:cs typeface="Arial Unicode MS" pitchFamily="34" charset="-128"/>
              </a:rPr>
              <a:t>Business process owners</a:t>
            </a:r>
          </a:p>
          <a:p>
            <a:pPr marL="180000" indent="-180000" fontAlgn="base">
              <a:spcAft>
                <a:spcPct val="0"/>
              </a:spcAft>
              <a:buClr>
                <a:srgbClr val="F0AB00"/>
              </a:buClr>
              <a:buSzPct val="100000"/>
              <a:buFont typeface="Wingdings" panose="05000000000000000000" pitchFamily="2" charset="2"/>
              <a:buChar char="§"/>
            </a:pPr>
            <a:endParaRPr lang="en-US" sz="1600" kern="0" dirty="0">
              <a:ea typeface="Arial Unicode MS" pitchFamily="34" charset="-128"/>
              <a:cs typeface="Arial Unicode MS" pitchFamily="34" charset="-128"/>
            </a:endParaRPr>
          </a:p>
        </p:txBody>
      </p:sp>
      <p:sp>
        <p:nvSpPr>
          <p:cNvPr id="2" name="TextBox 1"/>
          <p:cNvSpPr txBox="1"/>
          <p:nvPr/>
        </p:nvSpPr>
        <p:spPr>
          <a:xfrm>
            <a:off x="8317010" y="1029175"/>
            <a:ext cx="3081928" cy="984885"/>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sz="3200" b="1" kern="0" dirty="0">
                <a:solidFill>
                  <a:srgbClr val="00B050"/>
                </a:solidFill>
                <a:ea typeface="Arial Unicode MS" pitchFamily="34" charset="-128"/>
                <a:cs typeface="Arial Unicode MS" pitchFamily="34" charset="-128"/>
              </a:rPr>
              <a:t>What is the end Objective?</a:t>
            </a:r>
          </a:p>
        </p:txBody>
      </p:sp>
    </p:spTree>
    <p:extLst>
      <p:ext uri="{BB962C8B-B14F-4D97-AF65-F5344CB8AC3E}">
        <p14:creationId xmlns:p14="http://schemas.microsoft.com/office/powerpoint/2010/main" val="63924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3870" y="504000"/>
            <a:ext cx="11183564" cy="369332"/>
          </a:xfrm>
        </p:spPr>
        <p:txBody>
          <a:bodyPr/>
          <a:lstStyle/>
          <a:p>
            <a:r>
              <a:rPr lang="en-GB" dirty="0"/>
              <a:t>GDPR Accountability – Fundamental to GDPR and ‘New’ Requirement</a:t>
            </a:r>
          </a:p>
        </p:txBody>
      </p:sp>
      <p:sp>
        <p:nvSpPr>
          <p:cNvPr id="5" name="Content Placeholder 1"/>
          <p:cNvSpPr txBox="1">
            <a:spLocks/>
          </p:cNvSpPr>
          <p:nvPr/>
        </p:nvSpPr>
        <p:spPr>
          <a:xfrm>
            <a:off x="7044628" y="1332760"/>
            <a:ext cx="3813510" cy="4894336"/>
          </a:xfrm>
          <a:prstGeom prst="rect">
            <a:avLst/>
          </a:prstGeom>
        </p:spPr>
        <p:txBody>
          <a:bodyPr/>
          <a:lst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r>
              <a:rPr lang="en-GB" dirty="0"/>
              <a:t>ICO comment on addition of GDPR from DPA:</a:t>
            </a:r>
          </a:p>
          <a:p>
            <a:endParaRPr lang="en-GB" dirty="0"/>
          </a:p>
          <a:p>
            <a:r>
              <a:rPr lang="en-GB" dirty="0"/>
              <a:t>The most significant addition is the </a:t>
            </a:r>
            <a:r>
              <a:rPr lang="en-GB" dirty="0">
                <a:solidFill>
                  <a:srgbClr val="00B0F0"/>
                </a:solidFill>
              </a:rPr>
              <a:t>accountability</a:t>
            </a:r>
            <a:r>
              <a:rPr lang="en-GB" dirty="0"/>
              <a:t> principle. The GDPR requires you to </a:t>
            </a:r>
            <a:r>
              <a:rPr lang="en-GB" dirty="0">
                <a:solidFill>
                  <a:srgbClr val="00B0F0"/>
                </a:solidFill>
              </a:rPr>
              <a:t>show</a:t>
            </a:r>
            <a:r>
              <a:rPr lang="en-GB" dirty="0"/>
              <a:t> </a:t>
            </a:r>
            <a:r>
              <a:rPr lang="en-GB" b="1" i="1" u="sng" dirty="0">
                <a:solidFill>
                  <a:srgbClr val="00B0F0"/>
                </a:solidFill>
              </a:rPr>
              <a:t>how</a:t>
            </a:r>
            <a:r>
              <a:rPr lang="en-GB" dirty="0"/>
              <a:t> you comply with the principles – for example </a:t>
            </a:r>
            <a:r>
              <a:rPr lang="en-GB" b="1" i="1" dirty="0"/>
              <a:t>documenting the decisions</a:t>
            </a:r>
            <a:r>
              <a:rPr lang="en-GB" dirty="0"/>
              <a:t> you take about </a:t>
            </a:r>
            <a:r>
              <a:rPr lang="en-GB" b="1" i="1" dirty="0"/>
              <a:t>processing</a:t>
            </a:r>
            <a:r>
              <a:rPr lang="en-GB" dirty="0"/>
              <a:t> activity.</a:t>
            </a:r>
          </a:p>
        </p:txBody>
      </p:sp>
      <p:sp>
        <p:nvSpPr>
          <p:cNvPr id="6" name="Content Placeholder 2"/>
          <p:cNvSpPr txBox="1">
            <a:spLocks/>
          </p:cNvSpPr>
          <p:nvPr/>
        </p:nvSpPr>
        <p:spPr bwMode="gray">
          <a:xfrm>
            <a:off x="698200" y="1233134"/>
            <a:ext cx="5227041" cy="4894336"/>
          </a:xfrm>
          <a:prstGeom prst="rect">
            <a:avLst/>
          </a:prstGeom>
        </p:spPr>
        <p:txBody>
          <a:bodyPr vert="horz" lIns="0" tIns="0" rIns="0" bIns="0" rtlCol="0">
            <a:noAutofit/>
          </a:bodyPr>
          <a:lstStyle>
            <a:lvl1pPr marL="0" indent="0" algn="l" defTabSz="1088231" rtl="0" eaLnBrk="1" latinLnBrk="0" hangingPunct="1">
              <a:spcBef>
                <a:spcPts val="23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pPr>
              <a:spcBef>
                <a:spcPts val="900"/>
              </a:spcBef>
            </a:pPr>
            <a:r>
              <a:rPr lang="en-GB" sz="2000" dirty="0"/>
              <a:t>Article 5 lists the 6 principles for processing of personal data:</a:t>
            </a:r>
          </a:p>
          <a:p>
            <a:pPr marL="457200" indent="-457200">
              <a:spcBef>
                <a:spcPts val="300"/>
              </a:spcBef>
              <a:buFont typeface="+mj-lt"/>
              <a:buAutoNum type="alphaLcPeriod"/>
            </a:pPr>
            <a:r>
              <a:rPr lang="en-GB" sz="2000" dirty="0"/>
              <a:t>lawful, fairness &amp; transparency </a:t>
            </a:r>
          </a:p>
          <a:p>
            <a:pPr marL="457200" indent="-457200">
              <a:spcBef>
                <a:spcPts val="300"/>
              </a:spcBef>
              <a:buFont typeface="+mj-lt"/>
              <a:buAutoNum type="alphaLcPeriod"/>
            </a:pPr>
            <a:r>
              <a:rPr lang="en-GB" sz="2000" dirty="0"/>
              <a:t>purpose limitation</a:t>
            </a:r>
          </a:p>
          <a:p>
            <a:pPr marL="457200" indent="-457200">
              <a:spcBef>
                <a:spcPts val="300"/>
              </a:spcBef>
              <a:buFont typeface="+mj-lt"/>
              <a:buAutoNum type="alphaLcPeriod"/>
            </a:pPr>
            <a:r>
              <a:rPr lang="en-GB" sz="2000" dirty="0"/>
              <a:t>data minimisation</a:t>
            </a:r>
          </a:p>
          <a:p>
            <a:pPr marL="457200" indent="-457200">
              <a:spcBef>
                <a:spcPts val="300"/>
              </a:spcBef>
              <a:buFont typeface="+mj-lt"/>
              <a:buAutoNum type="alphaLcPeriod"/>
            </a:pPr>
            <a:r>
              <a:rPr lang="en-GB" sz="2000" dirty="0"/>
              <a:t>accuracy</a:t>
            </a:r>
          </a:p>
          <a:p>
            <a:pPr marL="457200" indent="-457200">
              <a:spcBef>
                <a:spcPts val="300"/>
              </a:spcBef>
              <a:buFont typeface="+mj-lt"/>
              <a:buAutoNum type="alphaLcPeriod"/>
            </a:pPr>
            <a:r>
              <a:rPr lang="en-GB" sz="2000" dirty="0"/>
              <a:t>storage limitation</a:t>
            </a:r>
          </a:p>
          <a:p>
            <a:pPr marL="457200" indent="-457200">
              <a:spcBef>
                <a:spcPts val="300"/>
              </a:spcBef>
              <a:buFont typeface="+mj-lt"/>
              <a:buAutoNum type="alphaLcPeriod"/>
            </a:pPr>
            <a:r>
              <a:rPr lang="en-GB" sz="2000" dirty="0"/>
              <a:t>integrity &amp; confidentiality</a:t>
            </a:r>
          </a:p>
          <a:p>
            <a:pPr marL="457200" indent="-457200">
              <a:spcBef>
                <a:spcPts val="1200"/>
              </a:spcBef>
              <a:buFont typeface="+mj-lt"/>
              <a:buAutoNum type="alphaLcPeriod"/>
            </a:pPr>
            <a:endParaRPr lang="en-GB" sz="2000" dirty="0"/>
          </a:p>
          <a:p>
            <a:pPr>
              <a:spcBef>
                <a:spcPts val="1200"/>
              </a:spcBef>
            </a:pPr>
            <a:r>
              <a:rPr lang="en-GB" sz="2000" dirty="0"/>
              <a:t>The controller  shall be  responsible  for,  and  be  able  to demonstrate compliance with,  paragraph 1  (‘accountability’)</a:t>
            </a:r>
          </a:p>
        </p:txBody>
      </p:sp>
      <p:sp>
        <p:nvSpPr>
          <p:cNvPr id="7" name="TextBox 6"/>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spTree>
    <p:extLst>
      <p:ext uri="{BB962C8B-B14F-4D97-AF65-F5344CB8AC3E}">
        <p14:creationId xmlns:p14="http://schemas.microsoft.com/office/powerpoint/2010/main" val="26115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FFFF"/>
          </a:solidFill>
          <a:ln w="19050" cap="flat" cmpd="sng" algn="ctr">
            <a:noFill/>
            <a:prstDash val="solid"/>
          </a:ln>
          <a:effectLst/>
          <a:scene3d>
            <a:camera prst="orthographicFront"/>
            <a:lightRig rig="flat" dir="t"/>
          </a:scene3d>
          <a:sp3d z="190500"/>
        </p:spPr>
        <p:style>
          <a:lnRef idx="2">
            <a:schemeClr val="dk1"/>
          </a:lnRef>
          <a:fillRef idx="1">
            <a:schemeClr val="lt1"/>
          </a:fillRef>
          <a:effectRef idx="0">
            <a:schemeClr val="dk1"/>
          </a:effectRef>
          <a:fontRef idx="minor">
            <a:schemeClr val="dk1"/>
          </a:fontRef>
        </p:style>
        <p:txBody>
          <a:bodyPr/>
          <a:lstStyle/>
          <a:p>
            <a:r>
              <a:rPr lang="en-GB" dirty="0"/>
              <a:t>Program Approach for GDPR Program </a:t>
            </a:r>
          </a:p>
        </p:txBody>
      </p:sp>
      <p:graphicFrame>
        <p:nvGraphicFramePr>
          <p:cNvPr id="2" name="Diagram 1"/>
          <p:cNvGraphicFramePr/>
          <p:nvPr>
            <p:extLst>
              <p:ext uri="{D42A27DB-BD31-4B8C-83A1-F6EECF244321}">
                <p14:modId xmlns:p14="http://schemas.microsoft.com/office/powerpoint/2010/main" val="3354833847"/>
              </p:ext>
            </p:extLst>
          </p:nvPr>
        </p:nvGraphicFramePr>
        <p:xfrm>
          <a:off x="545911" y="818202"/>
          <a:ext cx="933896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Rounded Corners 9"/>
          <p:cNvSpPr/>
          <p:nvPr/>
        </p:nvSpPr>
        <p:spPr bwMode="gray">
          <a:xfrm>
            <a:off x="10014380" y="1533200"/>
            <a:ext cx="2053294" cy="738699"/>
          </a:xfrm>
          <a:prstGeom prst="roundRect">
            <a:avLst/>
          </a:prstGeom>
          <a:solidFill>
            <a:srgbClr val="69FFAD"/>
          </a:solidFill>
          <a:ln w="6350" algn="ctr">
            <a:noFill/>
            <a:miter lim="800000"/>
            <a:headEnd/>
            <a:tailEnd/>
          </a:ln>
        </p:spPr>
        <p:txBody>
          <a:bodyPr lIns="89977" tIns="71981" rIns="89977" bIns="71981" rtlCol="0" anchor="ctr"/>
          <a:lstStyle/>
          <a:p>
            <a:pPr algn="ctr" defTabSz="914126">
              <a:spcBef>
                <a:spcPct val="50000"/>
              </a:spcBef>
              <a:buClr>
                <a:srgbClr val="F0AB00"/>
              </a:buClr>
              <a:buSzPct val="80000"/>
            </a:pPr>
            <a:r>
              <a:rPr lang="en-GB" sz="1999" kern="0" dirty="0">
                <a:ea typeface="Arial Unicode MS" pitchFamily="34" charset="-128"/>
                <a:cs typeface="Arial Unicode MS" pitchFamily="34" charset="-128"/>
              </a:rPr>
              <a:t>Data Protection Officer</a:t>
            </a:r>
          </a:p>
        </p:txBody>
      </p:sp>
      <p:sp>
        <p:nvSpPr>
          <p:cNvPr id="6" name="TextBox 5"/>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sp>
        <p:nvSpPr>
          <p:cNvPr id="4" name="Right Brace 3"/>
          <p:cNvSpPr/>
          <p:nvPr/>
        </p:nvSpPr>
        <p:spPr>
          <a:xfrm rot="5400000">
            <a:off x="2589316" y="4352985"/>
            <a:ext cx="296489" cy="3471279"/>
          </a:xfrm>
          <a:prstGeom prst="rightBrace">
            <a:avLst>
              <a:gd name="adj1" fmla="val 8333"/>
              <a:gd name="adj2" fmla="val 73158"/>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e 7"/>
          <p:cNvSpPr/>
          <p:nvPr/>
        </p:nvSpPr>
        <p:spPr>
          <a:xfrm rot="5400000">
            <a:off x="5419260" y="3486435"/>
            <a:ext cx="269895" cy="5276644"/>
          </a:xfrm>
          <a:prstGeom prst="rightBrace">
            <a:avLst>
              <a:gd name="adj1" fmla="val 8333"/>
              <a:gd name="adj2" fmla="val 55522"/>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p:cNvSpPr/>
          <p:nvPr/>
        </p:nvSpPr>
        <p:spPr>
          <a:xfrm rot="5400000">
            <a:off x="9552744" y="3902414"/>
            <a:ext cx="296489" cy="4372421"/>
          </a:xfrm>
          <a:prstGeom prst="rightBrace">
            <a:avLst>
              <a:gd name="adj1" fmla="val 8333"/>
              <a:gd name="adj2" fmla="val 64478"/>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1359911" y="6252969"/>
            <a:ext cx="1077218"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800" b="1" kern="0" dirty="0">
                <a:solidFill>
                  <a:srgbClr val="FF0000"/>
                </a:solidFill>
                <a:ea typeface="Arial Unicode MS" pitchFamily="34" charset="-128"/>
                <a:cs typeface="Arial Unicode MS" pitchFamily="34" charset="-128"/>
              </a:rPr>
              <a:t>Get Clean</a:t>
            </a:r>
          </a:p>
        </p:txBody>
      </p:sp>
      <p:sp>
        <p:nvSpPr>
          <p:cNvPr id="11" name="Rectangle 10"/>
          <p:cNvSpPr/>
          <p:nvPr/>
        </p:nvSpPr>
        <p:spPr>
          <a:xfrm>
            <a:off x="4473201" y="6259702"/>
            <a:ext cx="1364476" cy="369332"/>
          </a:xfrm>
          <a:prstGeom prst="rect">
            <a:avLst/>
          </a:prstGeom>
        </p:spPr>
        <p:txBody>
          <a:bodyPr wrap="none">
            <a:spAutoFit/>
          </a:bodyPr>
          <a:lstStyle/>
          <a:p>
            <a:pPr fontAlgn="base">
              <a:spcBef>
                <a:spcPct val="50000"/>
              </a:spcBef>
              <a:spcAft>
                <a:spcPct val="0"/>
              </a:spcAft>
              <a:buClr>
                <a:srgbClr val="F0AB00"/>
              </a:buClr>
              <a:buSzPct val="80000"/>
            </a:pPr>
            <a:r>
              <a:rPr lang="en-GB" sz="1800" b="1" kern="0" dirty="0">
                <a:solidFill>
                  <a:schemeClr val="accent1"/>
                </a:solidFill>
                <a:ea typeface="Arial Unicode MS" pitchFamily="34" charset="-128"/>
                <a:cs typeface="Arial Unicode MS" pitchFamily="34" charset="-128"/>
              </a:rPr>
              <a:t>Stay Clean</a:t>
            </a:r>
          </a:p>
        </p:txBody>
      </p:sp>
      <p:sp>
        <p:nvSpPr>
          <p:cNvPr id="12" name="Rectangle 11"/>
          <p:cNvSpPr/>
          <p:nvPr/>
        </p:nvSpPr>
        <p:spPr>
          <a:xfrm>
            <a:off x="8347449" y="6160636"/>
            <a:ext cx="1492716" cy="369332"/>
          </a:xfrm>
          <a:prstGeom prst="rect">
            <a:avLst/>
          </a:prstGeom>
        </p:spPr>
        <p:txBody>
          <a:bodyPr wrap="none">
            <a:spAutoFit/>
          </a:bodyPr>
          <a:lstStyle/>
          <a:p>
            <a:pPr fontAlgn="base">
              <a:spcBef>
                <a:spcPct val="50000"/>
              </a:spcBef>
              <a:spcAft>
                <a:spcPct val="0"/>
              </a:spcAft>
              <a:buClr>
                <a:srgbClr val="F0AB00"/>
              </a:buClr>
              <a:buSzPct val="80000"/>
            </a:pPr>
            <a:r>
              <a:rPr lang="en-GB" sz="1800" b="1" kern="0" dirty="0">
                <a:solidFill>
                  <a:srgbClr val="00B050"/>
                </a:solidFill>
                <a:ea typeface="Arial Unicode MS" pitchFamily="34" charset="-128"/>
                <a:cs typeface="Arial Unicode MS" pitchFamily="34" charset="-128"/>
              </a:rPr>
              <a:t>Show Clean</a:t>
            </a:r>
          </a:p>
        </p:txBody>
      </p:sp>
    </p:spTree>
    <p:extLst>
      <p:ext uri="{BB962C8B-B14F-4D97-AF65-F5344CB8AC3E}">
        <p14:creationId xmlns:p14="http://schemas.microsoft.com/office/powerpoint/2010/main" val="243275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graphicEl>
                                              <a:dgm id="{173517B7-431E-4D12-8A28-A93E7D1F085F}"/>
                                            </p:graphicEl>
                                          </p:spTgt>
                                        </p:tgtEl>
                                        <p:attrNameLst>
                                          <p:attrName>style.visibility</p:attrName>
                                        </p:attrNameLst>
                                      </p:cBhvr>
                                      <p:to>
                                        <p:strVal val="visible"/>
                                      </p:to>
                                    </p:set>
                                    <p:animEffect transition="in" filter="fade">
                                      <p:cBhvr>
                                        <p:cTn id="7" dur="500"/>
                                        <p:tgtEl>
                                          <p:spTgt spid="2">
                                            <p:graphicEl>
                                              <a:dgm id="{173517B7-431E-4D12-8A28-A93E7D1F085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4C00E7DC-BF53-4957-9535-9BFFD14F366F}"/>
                                            </p:graphicEl>
                                          </p:spTgt>
                                        </p:tgtEl>
                                        <p:attrNameLst>
                                          <p:attrName>style.visibility</p:attrName>
                                        </p:attrNameLst>
                                      </p:cBhvr>
                                      <p:to>
                                        <p:strVal val="visible"/>
                                      </p:to>
                                    </p:set>
                                    <p:animEffect transition="in" filter="fade">
                                      <p:cBhvr>
                                        <p:cTn id="10" dur="500"/>
                                        <p:tgtEl>
                                          <p:spTgt spid="2">
                                            <p:graphicEl>
                                              <a:dgm id="{4C00E7DC-BF53-4957-9535-9BFFD14F366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E1EF1DE6-9A8E-4DC1-B045-48F2C47CF675}"/>
                                            </p:graphicEl>
                                          </p:spTgt>
                                        </p:tgtEl>
                                        <p:attrNameLst>
                                          <p:attrName>style.visibility</p:attrName>
                                        </p:attrNameLst>
                                      </p:cBhvr>
                                      <p:to>
                                        <p:strVal val="visible"/>
                                      </p:to>
                                    </p:set>
                                    <p:animEffect transition="in" filter="fade">
                                      <p:cBhvr>
                                        <p:cTn id="13" dur="500"/>
                                        <p:tgtEl>
                                          <p:spTgt spid="2">
                                            <p:graphicEl>
                                              <a:dgm id="{E1EF1DE6-9A8E-4DC1-B045-48F2C47CF67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5C6DEDF8-9C29-4571-95AA-62BC77162933}"/>
                                            </p:graphicEl>
                                          </p:spTgt>
                                        </p:tgtEl>
                                        <p:attrNameLst>
                                          <p:attrName>style.visibility</p:attrName>
                                        </p:attrNameLst>
                                      </p:cBhvr>
                                      <p:to>
                                        <p:strVal val="visible"/>
                                      </p:to>
                                    </p:set>
                                    <p:animEffect transition="in" filter="fade">
                                      <p:cBhvr>
                                        <p:cTn id="18" dur="500"/>
                                        <p:tgtEl>
                                          <p:spTgt spid="2">
                                            <p:graphicEl>
                                              <a:dgm id="{5C6DEDF8-9C29-4571-95AA-62BC77162933}"/>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6A994219-73CF-4853-B390-EBF1C2BF0838}"/>
                                            </p:graphicEl>
                                          </p:spTgt>
                                        </p:tgtEl>
                                        <p:attrNameLst>
                                          <p:attrName>style.visibility</p:attrName>
                                        </p:attrNameLst>
                                      </p:cBhvr>
                                      <p:to>
                                        <p:strVal val="visible"/>
                                      </p:to>
                                    </p:set>
                                    <p:animEffect transition="in" filter="fade">
                                      <p:cBhvr>
                                        <p:cTn id="21" dur="500"/>
                                        <p:tgtEl>
                                          <p:spTgt spid="2">
                                            <p:graphicEl>
                                              <a:dgm id="{6A994219-73CF-4853-B390-EBF1C2BF083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B777B6F8-1152-4CC6-B7A1-B2DD2809D1AB}"/>
                                            </p:graphicEl>
                                          </p:spTgt>
                                        </p:tgtEl>
                                        <p:attrNameLst>
                                          <p:attrName>style.visibility</p:attrName>
                                        </p:attrNameLst>
                                      </p:cBhvr>
                                      <p:to>
                                        <p:strVal val="visible"/>
                                      </p:to>
                                    </p:set>
                                    <p:animEffect transition="in" filter="fade">
                                      <p:cBhvr>
                                        <p:cTn id="26" dur="500"/>
                                        <p:tgtEl>
                                          <p:spTgt spid="2">
                                            <p:graphicEl>
                                              <a:dgm id="{B777B6F8-1152-4CC6-B7A1-B2DD2809D1AB}"/>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A571E7AE-3582-428B-9AC0-8BED63BDFD74}"/>
                                            </p:graphicEl>
                                          </p:spTgt>
                                        </p:tgtEl>
                                        <p:attrNameLst>
                                          <p:attrName>style.visibility</p:attrName>
                                        </p:attrNameLst>
                                      </p:cBhvr>
                                      <p:to>
                                        <p:strVal val="visible"/>
                                      </p:to>
                                    </p:set>
                                    <p:animEffect transition="in" filter="fade">
                                      <p:cBhvr>
                                        <p:cTn id="29" dur="500"/>
                                        <p:tgtEl>
                                          <p:spTgt spid="2">
                                            <p:graphicEl>
                                              <a:dgm id="{A571E7AE-3582-428B-9AC0-8BED63BDFD7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dgm id="{59255EB4-1CBB-4C98-A399-2F09CE395E1C}"/>
                                            </p:graphicEl>
                                          </p:spTgt>
                                        </p:tgtEl>
                                        <p:attrNameLst>
                                          <p:attrName>style.visibility</p:attrName>
                                        </p:attrNameLst>
                                      </p:cBhvr>
                                      <p:to>
                                        <p:strVal val="visible"/>
                                      </p:to>
                                    </p:set>
                                    <p:animEffect transition="in" filter="fade">
                                      <p:cBhvr>
                                        <p:cTn id="34" dur="500"/>
                                        <p:tgtEl>
                                          <p:spTgt spid="2">
                                            <p:graphicEl>
                                              <a:dgm id="{59255EB4-1CBB-4C98-A399-2F09CE395E1C}"/>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769B2DA1-6DDF-465D-9C70-12EB3D20C33B}"/>
                                            </p:graphicEl>
                                          </p:spTgt>
                                        </p:tgtEl>
                                        <p:attrNameLst>
                                          <p:attrName>style.visibility</p:attrName>
                                        </p:attrNameLst>
                                      </p:cBhvr>
                                      <p:to>
                                        <p:strVal val="visible"/>
                                      </p:to>
                                    </p:set>
                                    <p:animEffect transition="in" filter="fade">
                                      <p:cBhvr>
                                        <p:cTn id="37" dur="500"/>
                                        <p:tgtEl>
                                          <p:spTgt spid="2">
                                            <p:graphicEl>
                                              <a:dgm id="{769B2DA1-6DDF-465D-9C70-12EB3D20C33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270604C8-D227-41B7-A9E6-76D048C94038}"/>
                                            </p:graphicEl>
                                          </p:spTgt>
                                        </p:tgtEl>
                                        <p:attrNameLst>
                                          <p:attrName>style.visibility</p:attrName>
                                        </p:attrNameLst>
                                      </p:cBhvr>
                                      <p:to>
                                        <p:strVal val="visible"/>
                                      </p:to>
                                    </p:set>
                                    <p:animEffect transition="in" filter="fade">
                                      <p:cBhvr>
                                        <p:cTn id="42" dur="500"/>
                                        <p:tgtEl>
                                          <p:spTgt spid="2">
                                            <p:graphicEl>
                                              <a:dgm id="{270604C8-D227-41B7-A9E6-76D048C94038}"/>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graphicEl>
                                              <a:dgm id="{36B23B7C-31C2-4B44-9FF9-6AAF4B55900B}"/>
                                            </p:graphicEl>
                                          </p:spTgt>
                                        </p:tgtEl>
                                        <p:attrNameLst>
                                          <p:attrName>style.visibility</p:attrName>
                                        </p:attrNameLst>
                                      </p:cBhvr>
                                      <p:to>
                                        <p:strVal val="visible"/>
                                      </p:to>
                                    </p:set>
                                    <p:animEffect transition="in" filter="fade">
                                      <p:cBhvr>
                                        <p:cTn id="45" dur="500"/>
                                        <p:tgtEl>
                                          <p:spTgt spid="2">
                                            <p:graphicEl>
                                              <a:dgm id="{36B23B7C-31C2-4B44-9FF9-6AAF4B55900B}"/>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10" grpId="0" animBg="1"/>
      <p:bldP spid="4" grpId="0" animBg="1"/>
      <p:bldP spid="8" grpId="0" animBg="1"/>
      <p:bldP spid="9" grpId="0" animBg="1"/>
      <p:bldP spid="5"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3-Tier Requirements – Enables a Risk-based Approach</a:t>
            </a:r>
          </a:p>
        </p:txBody>
      </p:sp>
      <p:sp>
        <p:nvSpPr>
          <p:cNvPr id="3" name="TextBox 2"/>
          <p:cNvSpPr txBox="1"/>
          <p:nvPr/>
        </p:nvSpPr>
        <p:spPr>
          <a:xfrm>
            <a:off x="8375812" y="4727865"/>
            <a:ext cx="2834109"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800" kern="0" dirty="0">
                <a:solidFill>
                  <a:srgbClr val="008FD3"/>
                </a:solidFill>
                <a:ea typeface="Arial Unicode MS" pitchFamily="34" charset="-128"/>
                <a:cs typeface="Arial Unicode MS" pitchFamily="34" charset="-128"/>
              </a:rPr>
              <a:t>Technical Tools: Get Clean</a:t>
            </a:r>
          </a:p>
        </p:txBody>
      </p:sp>
      <p:sp>
        <p:nvSpPr>
          <p:cNvPr id="4" name="TextBox 3"/>
          <p:cNvSpPr txBox="1"/>
          <p:nvPr/>
        </p:nvSpPr>
        <p:spPr>
          <a:xfrm>
            <a:off x="8375812" y="2654601"/>
            <a:ext cx="3552254"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800" kern="0" dirty="0">
                <a:solidFill>
                  <a:srgbClr val="008FD3"/>
                </a:solidFill>
                <a:ea typeface="Arial Unicode MS" pitchFamily="34" charset="-128"/>
                <a:cs typeface="Arial Unicode MS" pitchFamily="34" charset="-128"/>
              </a:rPr>
              <a:t>Process Governance: Stay Clean </a:t>
            </a:r>
          </a:p>
        </p:txBody>
      </p:sp>
      <p:sp>
        <p:nvSpPr>
          <p:cNvPr id="5" name="TextBox 4"/>
          <p:cNvSpPr txBox="1"/>
          <p:nvPr/>
        </p:nvSpPr>
        <p:spPr>
          <a:xfrm>
            <a:off x="8375812" y="900204"/>
            <a:ext cx="3282950"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800" kern="0" dirty="0">
                <a:solidFill>
                  <a:srgbClr val="008FD3"/>
                </a:solidFill>
                <a:ea typeface="Arial Unicode MS" pitchFamily="34" charset="-128"/>
                <a:cs typeface="Arial Unicode MS" pitchFamily="34" charset="-128"/>
              </a:rPr>
              <a:t>Legal Compliance: Show Clean</a:t>
            </a:r>
          </a:p>
        </p:txBody>
      </p:sp>
      <p:cxnSp>
        <p:nvCxnSpPr>
          <p:cNvPr id="7" name="Straight Connector 6"/>
          <p:cNvCxnSpPr/>
          <p:nvPr/>
        </p:nvCxnSpPr>
        <p:spPr>
          <a:xfrm>
            <a:off x="8294778" y="912236"/>
            <a:ext cx="0" cy="5550444"/>
          </a:xfrm>
          <a:prstGeom prst="line">
            <a:avLst/>
          </a:prstGeom>
          <a:ln w="25400">
            <a:solidFill>
              <a:schemeClr val="bg2">
                <a:lumMod val="60000"/>
                <a:lumOff val="40000"/>
              </a:schemeClr>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2253758" y="2984612"/>
            <a:ext cx="1188668" cy="1188668"/>
          </a:xfrm>
          <a:prstGeom prst="rect">
            <a:avLst/>
          </a:prstGeom>
        </p:spPr>
      </p:pic>
      <p:pic>
        <p:nvPicPr>
          <p:cNvPr id="12" name="Picture 11"/>
          <p:cNvPicPr>
            <a:picLocks noChangeAspect="1"/>
          </p:cNvPicPr>
          <p:nvPr/>
        </p:nvPicPr>
        <p:blipFill>
          <a:blip r:embed="rId3"/>
          <a:stretch>
            <a:fillRect/>
          </a:stretch>
        </p:blipFill>
        <p:spPr>
          <a:xfrm>
            <a:off x="759998" y="4698530"/>
            <a:ext cx="1547855" cy="1547855"/>
          </a:xfrm>
          <a:prstGeom prst="rect">
            <a:avLst/>
          </a:prstGeom>
        </p:spPr>
      </p:pic>
      <p:pic>
        <p:nvPicPr>
          <p:cNvPr id="14" name="Picture 13"/>
          <p:cNvPicPr>
            <a:picLocks noChangeAspect="1"/>
          </p:cNvPicPr>
          <p:nvPr/>
        </p:nvPicPr>
        <p:blipFill>
          <a:blip r:embed="rId4"/>
          <a:stretch>
            <a:fillRect/>
          </a:stretch>
        </p:blipFill>
        <p:spPr>
          <a:xfrm>
            <a:off x="5544029" y="4830268"/>
            <a:ext cx="1237427" cy="1237427"/>
          </a:xfrm>
          <a:prstGeom prst="rect">
            <a:avLst/>
          </a:prstGeom>
        </p:spPr>
      </p:pic>
      <p:pic>
        <p:nvPicPr>
          <p:cNvPr id="16" name="Picture 15"/>
          <p:cNvPicPr>
            <a:picLocks noChangeAspect="1"/>
          </p:cNvPicPr>
          <p:nvPr/>
        </p:nvPicPr>
        <p:blipFill>
          <a:blip r:embed="rId5"/>
          <a:stretch>
            <a:fillRect/>
          </a:stretch>
        </p:blipFill>
        <p:spPr>
          <a:xfrm>
            <a:off x="3044095" y="4691769"/>
            <a:ext cx="1491186" cy="1491186"/>
          </a:xfrm>
          <a:prstGeom prst="rect">
            <a:avLst/>
          </a:prstGeom>
        </p:spPr>
      </p:pic>
      <p:pic>
        <p:nvPicPr>
          <p:cNvPr id="18" name="Picture 17"/>
          <p:cNvPicPr>
            <a:picLocks noChangeAspect="1"/>
          </p:cNvPicPr>
          <p:nvPr/>
        </p:nvPicPr>
        <p:blipFill>
          <a:blip r:embed="rId6"/>
          <a:stretch>
            <a:fillRect/>
          </a:stretch>
        </p:blipFill>
        <p:spPr>
          <a:xfrm>
            <a:off x="5428406" y="928812"/>
            <a:ext cx="1349007" cy="1349007"/>
          </a:xfrm>
          <a:prstGeom prst="rect">
            <a:avLst/>
          </a:prstGeom>
        </p:spPr>
      </p:pic>
      <p:pic>
        <p:nvPicPr>
          <p:cNvPr id="20" name="Picture 19"/>
          <p:cNvPicPr>
            <a:picLocks noChangeAspect="1"/>
          </p:cNvPicPr>
          <p:nvPr/>
        </p:nvPicPr>
        <p:blipFill>
          <a:blip r:embed="rId7"/>
          <a:stretch>
            <a:fillRect/>
          </a:stretch>
        </p:blipFill>
        <p:spPr>
          <a:xfrm>
            <a:off x="3071638" y="880209"/>
            <a:ext cx="2501973" cy="1407061"/>
          </a:xfrm>
          <a:prstGeom prst="rect">
            <a:avLst/>
          </a:prstGeom>
        </p:spPr>
      </p:pic>
      <p:pic>
        <p:nvPicPr>
          <p:cNvPr id="22" name="Picture 21"/>
          <p:cNvPicPr>
            <a:picLocks noChangeAspect="1"/>
          </p:cNvPicPr>
          <p:nvPr/>
        </p:nvPicPr>
        <p:blipFill rotWithShape="1">
          <a:blip r:embed="rId8"/>
          <a:srcRect l="22669" r="27102"/>
          <a:stretch/>
        </p:blipFill>
        <p:spPr>
          <a:xfrm>
            <a:off x="4087711" y="2976719"/>
            <a:ext cx="2677149" cy="1196561"/>
          </a:xfrm>
          <a:prstGeom prst="rect">
            <a:avLst/>
          </a:prstGeom>
        </p:spPr>
      </p:pic>
      <p:pic>
        <p:nvPicPr>
          <p:cNvPr id="24" name="Picture 23"/>
          <p:cNvPicPr>
            <a:picLocks noChangeAspect="1"/>
          </p:cNvPicPr>
          <p:nvPr/>
        </p:nvPicPr>
        <p:blipFill>
          <a:blip r:embed="rId9"/>
          <a:stretch>
            <a:fillRect/>
          </a:stretch>
        </p:blipFill>
        <p:spPr>
          <a:xfrm>
            <a:off x="750810" y="2783862"/>
            <a:ext cx="1647332" cy="1647332"/>
          </a:xfrm>
          <a:prstGeom prst="rect">
            <a:avLst/>
          </a:prstGeom>
        </p:spPr>
      </p:pic>
      <p:cxnSp>
        <p:nvCxnSpPr>
          <p:cNvPr id="25" name="Straight Connector 24"/>
          <p:cNvCxnSpPr/>
          <p:nvPr/>
        </p:nvCxnSpPr>
        <p:spPr>
          <a:xfrm>
            <a:off x="385011" y="2562722"/>
            <a:ext cx="11396555" cy="12418"/>
          </a:xfrm>
          <a:prstGeom prst="line">
            <a:avLst/>
          </a:prstGeom>
          <a:ln w="25400">
            <a:solidFill>
              <a:schemeClr val="bg2">
                <a:lumMod val="60000"/>
                <a:lumOff val="40000"/>
              </a:schemeClr>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5010" y="4627018"/>
            <a:ext cx="11396555" cy="12418"/>
          </a:xfrm>
          <a:prstGeom prst="line">
            <a:avLst/>
          </a:prstGeom>
          <a:ln w="25400">
            <a:solidFill>
              <a:schemeClr val="bg2">
                <a:lumMod val="60000"/>
                <a:lumOff val="40000"/>
              </a:schemeClr>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75812" y="5065653"/>
            <a:ext cx="3260829" cy="1384995"/>
          </a:xfrm>
          <a:prstGeom prst="rect">
            <a:avLst/>
          </a:prstGeom>
          <a:noFill/>
        </p:spPr>
        <p:txBody>
          <a:bodyPr wrap="none" lIns="0" tIns="0" rIns="0" bIns="0" rtlCol="0">
            <a:spAutoFit/>
          </a:bodyPr>
          <a:lstStyle/>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Personal data location, type</a:t>
            </a:r>
          </a:p>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Consent &amp; Retention</a:t>
            </a:r>
          </a:p>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Blocking, Deletion</a:t>
            </a:r>
          </a:p>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Encryption, Pseudonymisation</a:t>
            </a:r>
          </a:p>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User authorisations, access alerts</a:t>
            </a:r>
          </a:p>
        </p:txBody>
      </p:sp>
      <p:sp>
        <p:nvSpPr>
          <p:cNvPr id="31" name="TextBox 30"/>
          <p:cNvSpPr txBox="1"/>
          <p:nvPr/>
        </p:nvSpPr>
        <p:spPr>
          <a:xfrm>
            <a:off x="8375812" y="3003582"/>
            <a:ext cx="3397084" cy="1384995"/>
          </a:xfrm>
          <a:prstGeom prst="rect">
            <a:avLst/>
          </a:prstGeom>
          <a:noFill/>
        </p:spPr>
        <p:txBody>
          <a:bodyPr wrap="none" lIns="0" tIns="0" rIns="0" bIns="0" rtlCol="0">
            <a:spAutoFit/>
          </a:bodyPr>
          <a:lstStyle/>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Process &amp; purpose register, DPIA’s</a:t>
            </a:r>
          </a:p>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Policies and procedures, controls</a:t>
            </a:r>
          </a:p>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LOB process owners &amp; approvals</a:t>
            </a:r>
          </a:p>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Breach handling (for example)</a:t>
            </a:r>
          </a:p>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Linked to Technical Tools</a:t>
            </a:r>
          </a:p>
        </p:txBody>
      </p:sp>
      <p:sp>
        <p:nvSpPr>
          <p:cNvPr id="32" name="TextBox 31"/>
          <p:cNvSpPr txBox="1"/>
          <p:nvPr/>
        </p:nvSpPr>
        <p:spPr>
          <a:xfrm>
            <a:off x="8375812" y="1180949"/>
            <a:ext cx="3607641" cy="1346522"/>
          </a:xfrm>
          <a:prstGeom prst="rect">
            <a:avLst/>
          </a:prstGeom>
          <a:noFill/>
        </p:spPr>
        <p:txBody>
          <a:bodyPr wrap="square" lIns="0" tIns="0" rIns="0" bIns="0" rtlCol="0">
            <a:spAutoFit/>
          </a:bodyPr>
          <a:lstStyle/>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Accountability</a:t>
            </a:r>
          </a:p>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Governance objectives vs actuals, manage by exception</a:t>
            </a:r>
          </a:p>
          <a:p>
            <a:pPr marL="180000" indent="-180000" fontAlgn="base">
              <a:spcBef>
                <a:spcPts val="300"/>
              </a:spcBef>
              <a:spcAft>
                <a:spcPct val="0"/>
              </a:spcAft>
              <a:buClr>
                <a:srgbClr val="F0AB00"/>
              </a:buClr>
              <a:buSzPct val="80000"/>
              <a:buFont typeface="Arial" panose="020B0604020202020204" pitchFamily="34" charset="0"/>
              <a:buChar char="•"/>
            </a:pPr>
            <a:r>
              <a:rPr lang="en-GB" sz="1600" kern="0" dirty="0">
                <a:ea typeface="Arial Unicode MS" pitchFamily="34" charset="-128"/>
                <a:cs typeface="Arial Unicode MS" pitchFamily="34" charset="-128"/>
              </a:rPr>
              <a:t>By design and by default linked to Process Governance </a:t>
            </a:r>
          </a:p>
        </p:txBody>
      </p:sp>
      <p:sp>
        <p:nvSpPr>
          <p:cNvPr id="33" name="Content Placeholder 2"/>
          <p:cNvSpPr txBox="1">
            <a:spLocks/>
          </p:cNvSpPr>
          <p:nvPr/>
        </p:nvSpPr>
        <p:spPr>
          <a:xfrm>
            <a:off x="974060" y="975119"/>
            <a:ext cx="2931718" cy="1447999"/>
          </a:xfrm>
          <a:prstGeom prst="rect">
            <a:avLst/>
          </a:prstGeom>
        </p:spPr>
        <p:txBody>
          <a:bodyPr>
            <a:noAutofit/>
          </a:bodyPr>
          <a:lst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pPr marL="180000" indent="-180000">
              <a:spcBef>
                <a:spcPts val="200"/>
              </a:spcBef>
              <a:buFont typeface="+mj-lt"/>
              <a:buAutoNum type="arabicPeriod"/>
            </a:pPr>
            <a:r>
              <a:rPr lang="en-US" sz="1200" dirty="0"/>
              <a:t>lawful, fairness &amp; transparency </a:t>
            </a:r>
          </a:p>
          <a:p>
            <a:pPr marL="180000" indent="-180000">
              <a:spcBef>
                <a:spcPts val="200"/>
              </a:spcBef>
              <a:buFont typeface="+mj-lt"/>
              <a:buAutoNum type="arabicPeriod"/>
            </a:pPr>
            <a:r>
              <a:rPr lang="en-US" sz="1200" dirty="0"/>
              <a:t>purpose limitation</a:t>
            </a:r>
          </a:p>
          <a:p>
            <a:pPr marL="180000" indent="-180000">
              <a:spcBef>
                <a:spcPts val="200"/>
              </a:spcBef>
              <a:buFont typeface="+mj-lt"/>
              <a:buAutoNum type="arabicPeriod"/>
            </a:pPr>
            <a:r>
              <a:rPr lang="en-US" sz="1200" dirty="0"/>
              <a:t>data minimisation</a:t>
            </a:r>
          </a:p>
          <a:p>
            <a:pPr marL="180000" indent="-180000">
              <a:spcBef>
                <a:spcPts val="200"/>
              </a:spcBef>
              <a:buFont typeface="+mj-lt"/>
              <a:buAutoNum type="arabicPeriod"/>
            </a:pPr>
            <a:r>
              <a:rPr lang="en-US" sz="1200" dirty="0"/>
              <a:t>accuracy</a:t>
            </a:r>
          </a:p>
          <a:p>
            <a:pPr marL="180000" indent="-180000">
              <a:spcBef>
                <a:spcPts val="200"/>
              </a:spcBef>
              <a:buFont typeface="+mj-lt"/>
              <a:buAutoNum type="arabicPeriod"/>
            </a:pPr>
            <a:r>
              <a:rPr lang="en-US" sz="1200" dirty="0"/>
              <a:t>storage limitation</a:t>
            </a:r>
          </a:p>
          <a:p>
            <a:pPr marL="180000" indent="-180000">
              <a:spcBef>
                <a:spcPts val="200"/>
              </a:spcBef>
              <a:buFont typeface="+mj-lt"/>
              <a:buAutoNum type="arabicPeriod"/>
            </a:pPr>
            <a:r>
              <a:rPr lang="en-US" sz="1200" dirty="0"/>
              <a:t>integrity &amp; confidentiality</a:t>
            </a:r>
          </a:p>
        </p:txBody>
      </p:sp>
      <p:sp>
        <p:nvSpPr>
          <p:cNvPr id="34" name="Arrow: Up 33"/>
          <p:cNvSpPr/>
          <p:nvPr/>
        </p:nvSpPr>
        <p:spPr bwMode="gray">
          <a:xfrm>
            <a:off x="7240496" y="2000581"/>
            <a:ext cx="507085" cy="1093963"/>
          </a:xfrm>
          <a:prstGeom prst="upArrow">
            <a:avLst/>
          </a:prstGeom>
          <a:gradFill flip="none" rotWithShape="1">
            <a:gsLst>
              <a:gs pos="7000">
                <a:schemeClr val="bg1"/>
              </a:gs>
              <a:gs pos="51000">
                <a:schemeClr val="bg1">
                  <a:lumMod val="85000"/>
                </a:schemeClr>
              </a:gs>
            </a:gsLst>
            <a:lin ang="16200000" scaled="1"/>
            <a:tileRect/>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5" name="Arrow: Up 34"/>
          <p:cNvSpPr/>
          <p:nvPr/>
        </p:nvSpPr>
        <p:spPr bwMode="gray">
          <a:xfrm>
            <a:off x="7248804" y="4040314"/>
            <a:ext cx="507085" cy="1093963"/>
          </a:xfrm>
          <a:prstGeom prst="upArrow">
            <a:avLst/>
          </a:prstGeom>
          <a:gradFill flip="none" rotWithShape="1">
            <a:gsLst>
              <a:gs pos="7000">
                <a:schemeClr val="bg1"/>
              </a:gs>
              <a:gs pos="51000">
                <a:schemeClr val="bg1">
                  <a:lumMod val="85000"/>
                </a:schemeClr>
              </a:gs>
            </a:gsLst>
            <a:lin ang="16200000" scaled="1"/>
            <a:tileRect/>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6" name="TextBox 35"/>
          <p:cNvSpPr txBox="1"/>
          <p:nvPr/>
        </p:nvSpPr>
        <p:spPr>
          <a:xfrm rot="16200000">
            <a:off x="-212945" y="5298861"/>
            <a:ext cx="1461939"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800" kern="0" dirty="0">
                <a:solidFill>
                  <a:srgbClr val="008FD3"/>
                </a:solidFill>
                <a:ea typeface="Arial Unicode MS" pitchFamily="34" charset="-128"/>
                <a:cs typeface="Arial Unicode MS" pitchFamily="34" charset="-128"/>
              </a:rPr>
              <a:t>IT, Operations</a:t>
            </a:r>
          </a:p>
        </p:txBody>
      </p:sp>
      <p:sp>
        <p:nvSpPr>
          <p:cNvPr id="37" name="TextBox 36"/>
          <p:cNvSpPr txBox="1"/>
          <p:nvPr/>
        </p:nvSpPr>
        <p:spPr>
          <a:xfrm rot="16200000">
            <a:off x="-437374" y="3446397"/>
            <a:ext cx="1910779"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800" kern="0" dirty="0">
                <a:solidFill>
                  <a:srgbClr val="008FD3"/>
                </a:solidFill>
                <a:ea typeface="Arial Unicode MS" pitchFamily="34" charset="-128"/>
                <a:cs typeface="Arial Unicode MS" pitchFamily="34" charset="-128"/>
              </a:rPr>
              <a:t>Audit, Governance</a:t>
            </a:r>
          </a:p>
        </p:txBody>
      </p:sp>
      <p:sp>
        <p:nvSpPr>
          <p:cNvPr id="38" name="TextBox 37"/>
          <p:cNvSpPr txBox="1"/>
          <p:nvPr/>
        </p:nvSpPr>
        <p:spPr>
          <a:xfrm rot="16200000">
            <a:off x="-84690" y="1638279"/>
            <a:ext cx="1243930"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800" kern="0" dirty="0">
                <a:solidFill>
                  <a:srgbClr val="008FD3"/>
                </a:solidFill>
                <a:ea typeface="Arial Unicode MS" pitchFamily="34" charset="-128"/>
                <a:cs typeface="Arial Unicode MS" pitchFamily="34" charset="-128"/>
              </a:rPr>
              <a:t>DPO, Board</a:t>
            </a:r>
          </a:p>
        </p:txBody>
      </p:sp>
      <p:sp>
        <p:nvSpPr>
          <p:cNvPr id="39" name="Arrow: Up 38"/>
          <p:cNvSpPr/>
          <p:nvPr/>
        </p:nvSpPr>
        <p:spPr bwMode="gray">
          <a:xfrm rot="10800000">
            <a:off x="7712156" y="1593951"/>
            <a:ext cx="486366" cy="4096982"/>
          </a:xfrm>
          <a:prstGeom prst="upArrow">
            <a:avLst/>
          </a:prstGeom>
          <a:gradFill flip="none" rotWithShape="1">
            <a:gsLst>
              <a:gs pos="1000">
                <a:schemeClr val="bg1"/>
              </a:gs>
              <a:gs pos="84000">
                <a:schemeClr val="bg1">
                  <a:lumMod val="85000"/>
                </a:schemeClr>
              </a:gs>
            </a:gsLst>
            <a:lin ang="16200000" scaled="1"/>
            <a:tileRect/>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TextBox 5"/>
          <p:cNvSpPr txBox="1"/>
          <p:nvPr/>
        </p:nvSpPr>
        <p:spPr>
          <a:xfrm>
            <a:off x="843008" y="6105522"/>
            <a:ext cx="1535677"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200" kern="0" dirty="0">
                <a:ea typeface="Arial Unicode MS" pitchFamily="34" charset="-128"/>
                <a:cs typeface="Arial Unicode MS" pitchFamily="34" charset="-128"/>
              </a:rPr>
              <a:t>On-prem, all instances</a:t>
            </a:r>
          </a:p>
        </p:txBody>
      </p:sp>
      <p:sp>
        <p:nvSpPr>
          <p:cNvPr id="29" name="TextBox 28"/>
          <p:cNvSpPr txBox="1"/>
          <p:nvPr/>
        </p:nvSpPr>
        <p:spPr>
          <a:xfrm>
            <a:off x="2809451" y="6105522"/>
            <a:ext cx="1960473"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200" kern="0" dirty="0">
                <a:ea typeface="Arial Unicode MS" pitchFamily="34" charset="-128"/>
                <a:cs typeface="Arial Unicode MS" pitchFamily="34" charset="-128"/>
              </a:rPr>
              <a:t>Hybrid &amp; Cloud, all instances</a:t>
            </a:r>
          </a:p>
        </p:txBody>
      </p:sp>
      <p:sp>
        <p:nvSpPr>
          <p:cNvPr id="40" name="TextBox 39"/>
          <p:cNvSpPr txBox="1"/>
          <p:nvPr/>
        </p:nvSpPr>
        <p:spPr>
          <a:xfrm>
            <a:off x="5077543" y="6105522"/>
            <a:ext cx="2082301"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200" kern="0" dirty="0">
                <a:ea typeface="Arial Unicode MS" pitchFamily="34" charset="-128"/>
                <a:cs typeface="Arial Unicode MS" pitchFamily="34" charset="-128"/>
              </a:rPr>
              <a:t>Paper, file stores, all instances</a:t>
            </a:r>
          </a:p>
        </p:txBody>
      </p:sp>
      <p:sp>
        <p:nvSpPr>
          <p:cNvPr id="41" name="TextBox 40"/>
          <p:cNvSpPr txBox="1"/>
          <p:nvPr/>
        </p:nvSpPr>
        <p:spPr>
          <a:xfrm>
            <a:off x="744152" y="4302793"/>
            <a:ext cx="3036088"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200" kern="0" dirty="0">
                <a:ea typeface="Arial Unicode MS" pitchFamily="34" charset="-128"/>
                <a:cs typeface="Arial Unicode MS" pitchFamily="34" charset="-128"/>
              </a:rPr>
              <a:t>Security &amp; availability of processing activities</a:t>
            </a:r>
          </a:p>
        </p:txBody>
      </p:sp>
      <p:sp>
        <p:nvSpPr>
          <p:cNvPr id="8" name="Rectangle 7"/>
          <p:cNvSpPr/>
          <p:nvPr/>
        </p:nvSpPr>
        <p:spPr>
          <a:xfrm>
            <a:off x="3964697" y="4302793"/>
            <a:ext cx="3053721"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200" kern="0" dirty="0">
                <a:ea typeface="Arial Unicode MS" pitchFamily="34" charset="-128"/>
                <a:cs typeface="Arial Unicode MS" pitchFamily="34" charset="-128"/>
              </a:rPr>
              <a:t>Documented records of processing activities </a:t>
            </a:r>
          </a:p>
        </p:txBody>
      </p:sp>
      <p:sp>
        <p:nvSpPr>
          <p:cNvPr id="42" name="TextBox 41"/>
          <p:cNvSpPr txBox="1"/>
          <p:nvPr/>
        </p:nvSpPr>
        <p:spPr>
          <a:xfrm>
            <a:off x="2821323" y="2309569"/>
            <a:ext cx="4039567"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GB" sz="1200" kern="0" dirty="0">
                <a:ea typeface="Arial Unicode MS" pitchFamily="34" charset="-128"/>
                <a:cs typeface="Arial Unicode MS" pitchFamily="34" charset="-128"/>
              </a:rPr>
              <a:t>Demonstrate compliance with paragraph 1 (‘accountability’)</a:t>
            </a:r>
          </a:p>
        </p:txBody>
      </p:sp>
      <p:sp>
        <p:nvSpPr>
          <p:cNvPr id="43" name="TextBox 42"/>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spTree>
    <p:extLst>
      <p:ext uri="{BB962C8B-B14F-4D97-AF65-F5344CB8AC3E}">
        <p14:creationId xmlns:p14="http://schemas.microsoft.com/office/powerpoint/2010/main" val="37959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1" grpId="0"/>
      <p:bldP spid="32" grpId="0"/>
      <p:bldP spid="33" grpId="0"/>
      <p:bldP spid="34" grpId="0" animBg="1"/>
      <p:bldP spid="35" grpId="0" animBg="1"/>
      <p:bldP spid="37" grpId="0"/>
      <p:bldP spid="38" grpId="0"/>
      <p:bldP spid="39" grpId="0" animBg="1"/>
      <p:bldP spid="41" grpId="0"/>
      <p:bldP spid="8"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the End Objective?</a:t>
            </a:r>
          </a:p>
        </p:txBody>
      </p:sp>
      <p:sp>
        <p:nvSpPr>
          <p:cNvPr id="4" name="TextBox 3"/>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graphicFrame>
        <p:nvGraphicFramePr>
          <p:cNvPr id="5" name="Diagram 4"/>
          <p:cNvGraphicFramePr/>
          <p:nvPr>
            <p:extLst>
              <p:ext uri="{D42A27DB-BD31-4B8C-83A1-F6EECF244321}">
                <p14:modId xmlns:p14="http://schemas.microsoft.com/office/powerpoint/2010/main" val="882291947"/>
              </p:ext>
            </p:extLst>
          </p:nvPr>
        </p:nvGraphicFramePr>
        <p:xfrm>
          <a:off x="3168821" y="1161535"/>
          <a:ext cx="5184346" cy="4524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64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580C8E1-97C8-4EA7-A741-4781FD3F3441}"/>
                                            </p:graphicEl>
                                          </p:spTgt>
                                        </p:tgtEl>
                                        <p:attrNameLst>
                                          <p:attrName>style.visibility</p:attrName>
                                        </p:attrNameLst>
                                      </p:cBhvr>
                                      <p:to>
                                        <p:strVal val="visible"/>
                                      </p:to>
                                    </p:set>
                                    <p:animEffect transition="in" filter="fade">
                                      <p:cBhvr>
                                        <p:cTn id="7" dur="500"/>
                                        <p:tgtEl>
                                          <p:spTgt spid="5">
                                            <p:graphicEl>
                                              <a:dgm id="{8580C8E1-97C8-4EA7-A741-4781FD3F344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1F912F6-1291-490F-A8B1-935A9F98FA12}"/>
                                            </p:graphicEl>
                                          </p:spTgt>
                                        </p:tgtEl>
                                        <p:attrNameLst>
                                          <p:attrName>style.visibility</p:attrName>
                                        </p:attrNameLst>
                                      </p:cBhvr>
                                      <p:to>
                                        <p:strVal val="visible"/>
                                      </p:to>
                                    </p:set>
                                    <p:animEffect transition="in" filter="fade">
                                      <p:cBhvr>
                                        <p:cTn id="12" dur="500"/>
                                        <p:tgtEl>
                                          <p:spTgt spid="5">
                                            <p:graphicEl>
                                              <a:dgm id="{41F912F6-1291-490F-A8B1-935A9F98FA1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4749178-335F-4217-9D34-806EE0FEA6C2}"/>
                                            </p:graphicEl>
                                          </p:spTgt>
                                        </p:tgtEl>
                                        <p:attrNameLst>
                                          <p:attrName>style.visibility</p:attrName>
                                        </p:attrNameLst>
                                      </p:cBhvr>
                                      <p:to>
                                        <p:strVal val="visible"/>
                                      </p:to>
                                    </p:set>
                                    <p:animEffect transition="in" filter="fade">
                                      <p:cBhvr>
                                        <p:cTn id="17" dur="500"/>
                                        <p:tgtEl>
                                          <p:spTgt spid="5">
                                            <p:graphicEl>
                                              <a:dgm id="{24749178-335F-4217-9D34-806EE0FEA6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AtOnce" rev="1"/>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the End Objective?</a:t>
            </a:r>
          </a:p>
        </p:txBody>
      </p:sp>
      <p:sp>
        <p:nvSpPr>
          <p:cNvPr id="4" name="TextBox 3"/>
          <p:cNvSpPr txBox="1"/>
          <p:nvPr/>
        </p:nvSpPr>
        <p:spPr>
          <a:xfrm>
            <a:off x="6376507" y="6487273"/>
            <a:ext cx="4481631" cy="369332"/>
          </a:xfrm>
          <a:prstGeom prst="rect">
            <a:avLst/>
          </a:prstGeom>
          <a:noFill/>
          <a:ln w="19050">
            <a:solidFill>
              <a:srgbClr val="FF0000"/>
            </a:solidFill>
          </a:ln>
        </p:spPr>
        <p:txBody>
          <a:bodyPr wrap="none" lIns="180000" tIns="0" rIns="180000" bIns="0" rtlCol="0">
            <a:spAutoFit/>
          </a:bodyPr>
          <a:lstStyle/>
          <a:p>
            <a:pPr fontAlgn="base">
              <a:spcBef>
                <a:spcPct val="50000"/>
              </a:spcBef>
              <a:spcAft>
                <a:spcPct val="0"/>
              </a:spcAft>
              <a:buClr>
                <a:srgbClr val="F0AB00"/>
              </a:buClr>
              <a:buSzPct val="80000"/>
            </a:pPr>
            <a:r>
              <a:rPr lang="en-GB" sz="2400" kern="0" dirty="0">
                <a:solidFill>
                  <a:srgbClr val="FF0000"/>
                </a:solidFill>
                <a:ea typeface="Arial Unicode MS" pitchFamily="34" charset="-128"/>
                <a:cs typeface="Arial Unicode MS" pitchFamily="34" charset="-128"/>
              </a:rPr>
              <a:t>THIS IS NOT LEGAL ADVICE</a:t>
            </a:r>
          </a:p>
        </p:txBody>
      </p:sp>
      <p:pic>
        <p:nvPicPr>
          <p:cNvPr id="2" name="Picture 1"/>
          <p:cNvPicPr>
            <a:picLocks noChangeAspect="1"/>
          </p:cNvPicPr>
          <p:nvPr/>
        </p:nvPicPr>
        <p:blipFill>
          <a:blip r:embed="rId2"/>
          <a:stretch>
            <a:fillRect/>
          </a:stretch>
        </p:blipFill>
        <p:spPr>
          <a:xfrm>
            <a:off x="3162192" y="1158043"/>
            <a:ext cx="5200339" cy="4541914"/>
          </a:xfrm>
          <a:prstGeom prst="rect">
            <a:avLst/>
          </a:prstGeom>
        </p:spPr>
      </p:pic>
    </p:spTree>
    <p:extLst>
      <p:ext uri="{BB962C8B-B14F-4D97-AF65-F5344CB8AC3E}">
        <p14:creationId xmlns:p14="http://schemas.microsoft.com/office/powerpoint/2010/main" val="2035774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SAP_2017_16x9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16x9_black" id="{D816D25D-1DF5-4994-8606-0B35BBFD366D}" vid="{C1432CE9-AC12-4763-ACC8-140C87DB4D9C}"/>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SAP_16x9_black</Template>
  <TotalTime>16194</TotalTime>
  <Words>3604</Words>
  <Application>Microsoft Office PowerPoint</Application>
  <PresentationFormat>Widescreen</PresentationFormat>
  <Paragraphs>368</Paragraphs>
  <Slides>19</Slides>
  <Notes>13</Notes>
  <HiddenSlides>8</HiddenSlides>
  <MMClips>0</MMClips>
  <ScaleCrop>false</ScaleCrop>
  <HeadingPairs>
    <vt:vector size="8" baseType="variant">
      <vt:variant>
        <vt:lpstr>Fonts Used</vt:lpstr>
      </vt:variant>
      <vt:variant>
        <vt:i4>14</vt:i4>
      </vt:variant>
      <vt:variant>
        <vt:lpstr>Theme</vt:lpstr>
      </vt:variant>
      <vt:variant>
        <vt:i4>1</vt:i4>
      </vt:variant>
      <vt:variant>
        <vt:lpstr>Slide Titles</vt:lpstr>
      </vt:variant>
      <vt:variant>
        <vt:i4>19</vt:i4>
      </vt:variant>
      <vt:variant>
        <vt:lpstr>Custom Shows</vt:lpstr>
      </vt:variant>
      <vt:variant>
        <vt:i4>3</vt:i4>
      </vt:variant>
    </vt:vector>
  </HeadingPairs>
  <TitlesOfParts>
    <vt:vector size="37" baseType="lpstr">
      <vt:lpstr>Niagara Solid</vt:lpstr>
      <vt:lpstr>Wingdings</vt:lpstr>
      <vt:lpstr>Forte</vt:lpstr>
      <vt:lpstr>Arial Unicode MS</vt:lpstr>
      <vt:lpstr>Symbol</vt:lpstr>
      <vt:lpstr>Lucida Handwriting</vt:lpstr>
      <vt:lpstr>Calibri</vt:lpstr>
      <vt:lpstr>Jokerman</vt:lpstr>
      <vt:lpstr>Ravie</vt:lpstr>
      <vt:lpstr>Courier New</vt:lpstr>
      <vt:lpstr>Stencil</vt:lpstr>
      <vt:lpstr>Wingdings</vt:lpstr>
      <vt:lpstr>Arial</vt:lpstr>
      <vt:lpstr>Algerian</vt:lpstr>
      <vt:lpstr>SAP_2017_16x9_white</vt:lpstr>
      <vt:lpstr>PowerPoint Presentation</vt:lpstr>
      <vt:lpstr>Legal Disclaimer</vt:lpstr>
      <vt:lpstr>What I’m Hearing</vt:lpstr>
      <vt:lpstr>Who is Involved: All have a Stake</vt:lpstr>
      <vt:lpstr>GDPR Accountability – Fundamental to GDPR and ‘New’ Requirement</vt:lpstr>
      <vt:lpstr>Program Approach for GDPR Program </vt:lpstr>
      <vt:lpstr>3-Tier Requirements – Enables a Risk-based Approach</vt:lpstr>
      <vt:lpstr>What is the End Objective?</vt:lpstr>
      <vt:lpstr>What is the End Objective?</vt:lpstr>
      <vt:lpstr>What is the End Objective?</vt:lpstr>
      <vt:lpstr>Thank you.</vt:lpstr>
      <vt:lpstr>Some Key Definitions: Scope of Accountability</vt:lpstr>
      <vt:lpstr>GDPR Data Breach Examples</vt:lpstr>
      <vt:lpstr>GDPR Accountability</vt:lpstr>
      <vt:lpstr>PowerPoint Presentation</vt:lpstr>
      <vt:lpstr>PowerPoint Presentation</vt:lpstr>
      <vt:lpstr>PowerPoint Presentation</vt:lpstr>
      <vt:lpstr>PowerPoint Presentation</vt:lpstr>
      <vt:lpstr>PowerPoint Presentation</vt:lpstr>
      <vt:lpstr>L0</vt:lpstr>
      <vt:lpstr>L1</vt:lpstr>
      <vt:lpstr>L2</vt:lpstr>
    </vt:vector>
  </TitlesOfParts>
  <Company>SAP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L0 L1</dc:title>
  <dc:creator>SAP</dc:creator>
  <cp:keywords>2017/16:9/white</cp:keywords>
  <dc:description>E2_8-29-17_tb
D1 - AC - 08/31/2017
D2 - AC - 09/05/2017</dc:description>
  <cp:lastModifiedBy>Αθηνά Βουνάτσου</cp:lastModifiedBy>
  <cp:revision>1836</cp:revision>
  <cp:lastPrinted>2018-02-07T06:48:48Z</cp:lastPrinted>
  <dcterms:created xsi:type="dcterms:W3CDTF">2015-10-14T11:21:43Z</dcterms:created>
  <dcterms:modified xsi:type="dcterms:W3CDTF">2018-02-07T07:57:47Z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